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embeddedFontLst>
    <p:embeddedFont>
      <p:font typeface="Unbounded"/>
      <p:regular r:id="rId15"/>
    </p:embeddedFont>
    <p:embeddedFont>
      <p:font typeface="Unbounded"/>
      <p:regular r:id="rId16"/>
    </p:embeddedFont>
    <p:embeddedFont>
      <p:font typeface="Cabin"/>
      <p:regular r:id="rId17"/>
    </p:embeddedFont>
    <p:embeddedFont>
      <p:font typeface="Cabin"/>
      <p:regular r:id="rId18"/>
    </p:embeddedFont>
    <p:embeddedFont>
      <p:font typeface="Cabin"/>
      <p:regular r:id="rId19"/>
    </p:embeddedFont>
    <p:embeddedFont>
      <p:font typeface="Cabin"/>
      <p:regular r:id="rId20"/>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5" Type="http://schemas.openxmlformats.org/officeDocument/2006/relationships/font" Target="fonts/font1.fntdata"/><Relationship Id="rId16" Type="http://schemas.openxmlformats.org/officeDocument/2006/relationships/font" Target="fonts/font2.fntdata"/><Relationship Id="rId17" Type="http://schemas.openxmlformats.org/officeDocument/2006/relationships/font" Target="fonts/font3.fntdata"/><Relationship Id="rId18" Type="http://schemas.openxmlformats.org/officeDocument/2006/relationships/font" Target="fonts/font4.fntdata"/><Relationship Id="rId19" Type="http://schemas.openxmlformats.org/officeDocument/2006/relationships/font" Target="fonts/font5.fntdata"/><Relationship Id="rId20" Type="http://schemas.openxmlformats.org/officeDocument/2006/relationships/font" Target="fonts/font6.fntdata"/></Relationships>
</file>

<file path=ppt/media/>
</file>

<file path=ppt/media/image-1-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3-1.png>
</file>

<file path=ppt/media/image-4-1.png>
</file>

<file path=ppt/media/image-5-1.png>
</file>

<file path=ppt/media/image-8-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24124" y="2538651"/>
            <a:ext cx="7468553" cy="1231821"/>
          </a:xfrm>
          <a:prstGeom prst="rect">
            <a:avLst/>
          </a:prstGeom>
          <a:noFill/>
          <a:ln/>
        </p:spPr>
        <p:txBody>
          <a:bodyPr wrap="square" lIns="0" tIns="0" rIns="0" bIns="0" rtlCol="0" anchor="t"/>
          <a:lstStyle/>
          <a:p>
            <a:pPr algn="l" indent="0" marL="0">
              <a:lnSpc>
                <a:spcPts val="4850"/>
              </a:lnSpc>
              <a:buNone/>
            </a:pPr>
            <a:r>
              <a:rPr lang="en-US" sz="3850" dirty="0">
                <a:solidFill>
                  <a:srgbClr val="FFFFFF"/>
                </a:solidFill>
                <a:latin typeface="Unbounded" pitchFamily="34" charset="0"/>
                <a:ea typeface="Unbounded" pitchFamily="34" charset="-122"/>
                <a:cs typeface="Unbounded" pitchFamily="34" charset="-120"/>
              </a:rPr>
              <a:t>ElectViz: Election Data Visualization for Media</a:t>
            </a:r>
            <a:endParaRPr lang="en-US" sz="3850" dirty="0"/>
          </a:p>
        </p:txBody>
      </p:sp>
      <p:sp>
        <p:nvSpPr>
          <p:cNvPr id="4" name="Text 1"/>
          <p:cNvSpPr/>
          <p:nvPr/>
        </p:nvSpPr>
        <p:spPr>
          <a:xfrm>
            <a:off x="6324124" y="4084558"/>
            <a:ext cx="7468553" cy="335042"/>
          </a:xfrm>
          <a:prstGeom prst="rect">
            <a:avLst/>
          </a:prstGeom>
          <a:noFill/>
          <a:ln/>
        </p:spPr>
        <p:txBody>
          <a:bodyPr wrap="none" lIns="0" tIns="0" rIns="0" bIns="0" rtlCol="0" anchor="t"/>
          <a:lstStyle/>
          <a:p>
            <a:pPr algn="l" indent="0" marL="0">
              <a:lnSpc>
                <a:spcPts val="2600"/>
              </a:lnSpc>
              <a:buNone/>
            </a:pPr>
            <a:r>
              <a:rPr lang="en-US" sz="1600" dirty="0">
                <a:solidFill>
                  <a:srgbClr val="CAD6DE"/>
                </a:solidFill>
                <a:latin typeface="Cabin" pitchFamily="34" charset="0"/>
                <a:ea typeface="Cabin" pitchFamily="34" charset="-122"/>
                <a:cs typeface="Cabin" pitchFamily="34" charset="-120"/>
              </a:rPr>
              <a:t>Transforming Indian Election Data into Actionable Insights</a:t>
            </a:r>
            <a:endParaRPr lang="en-US" sz="1600" dirty="0"/>
          </a:p>
        </p:txBody>
      </p:sp>
      <p:sp>
        <p:nvSpPr>
          <p:cNvPr id="5" name="Text 2"/>
          <p:cNvSpPr/>
          <p:nvPr/>
        </p:nvSpPr>
        <p:spPr>
          <a:xfrm>
            <a:off x="6324124" y="4733687"/>
            <a:ext cx="4286607" cy="308015"/>
          </a:xfrm>
          <a:prstGeom prst="rect">
            <a:avLst/>
          </a:prstGeom>
          <a:noFill/>
          <a:ln/>
        </p:spPr>
        <p:txBody>
          <a:bodyPr wrap="none" lIns="0" tIns="0" rIns="0" bIns="0" rtlCol="0" anchor="t"/>
          <a:lstStyle/>
          <a:p>
            <a:pPr algn="l" indent="0" marL="0">
              <a:lnSpc>
                <a:spcPts val="2400"/>
              </a:lnSpc>
              <a:buNone/>
            </a:pPr>
            <a:r>
              <a:rPr lang="en-US" sz="1900" dirty="0">
                <a:solidFill>
                  <a:srgbClr val="FFFFFF"/>
                </a:solidFill>
                <a:latin typeface="Unbounded" pitchFamily="34" charset="0"/>
                <a:ea typeface="Unbounded" pitchFamily="34" charset="-122"/>
                <a:cs typeface="Unbounded" pitchFamily="34" charset="-120"/>
              </a:rPr>
              <a:t>Presented by: Vaibhav Pawar</a:t>
            </a:r>
            <a:endParaRPr lang="en-US" sz="1900" dirty="0"/>
          </a:p>
        </p:txBody>
      </p:sp>
      <p:sp>
        <p:nvSpPr>
          <p:cNvPr id="6" name="Text 3"/>
          <p:cNvSpPr/>
          <p:nvPr/>
        </p:nvSpPr>
        <p:spPr>
          <a:xfrm>
            <a:off x="6324124" y="5355788"/>
            <a:ext cx="7468553" cy="335042"/>
          </a:xfrm>
          <a:prstGeom prst="rect">
            <a:avLst/>
          </a:prstGeom>
          <a:noFill/>
          <a:ln/>
        </p:spPr>
        <p:txBody>
          <a:bodyPr wrap="none" lIns="0" tIns="0" rIns="0" bIns="0" rtlCol="0" anchor="t"/>
          <a:lstStyle/>
          <a:p>
            <a:pPr algn="l" indent="0" marL="0">
              <a:lnSpc>
                <a:spcPts val="2600"/>
              </a:lnSpc>
              <a:buNone/>
            </a:pPr>
            <a:r>
              <a:rPr lang="en-US" sz="1600" dirty="0">
                <a:solidFill>
                  <a:srgbClr val="CAD6DE"/>
                </a:solidFill>
                <a:latin typeface="Cabin" pitchFamily="34" charset="0"/>
                <a:ea typeface="Cabin" pitchFamily="34" charset="-122"/>
                <a:cs typeface="Cabin" pitchFamily="34" charset="-120"/>
              </a:rPr>
              <a:t>Mentor: Mrs. Nithyasri S J</a:t>
            </a:r>
            <a:endParaRPr lang="en-US" sz="16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837724" y="1132284"/>
            <a:ext cx="1456492" cy="393502"/>
          </a:xfrm>
          <a:prstGeom prst="roundRect">
            <a:avLst>
              <a:gd name="adj" fmla="val 6388"/>
            </a:avLst>
          </a:prstGeom>
          <a:solidFill>
            <a:srgbClr val="054842"/>
          </a:solidFill>
          <a:ln/>
        </p:spPr>
      </p:sp>
      <p:sp>
        <p:nvSpPr>
          <p:cNvPr id="3" name="Text 1"/>
          <p:cNvSpPr/>
          <p:nvPr/>
        </p:nvSpPr>
        <p:spPr>
          <a:xfrm>
            <a:off x="963335" y="1195030"/>
            <a:ext cx="1205270" cy="268010"/>
          </a:xfrm>
          <a:prstGeom prst="rect">
            <a:avLst/>
          </a:prstGeom>
          <a:noFill/>
          <a:ln/>
        </p:spPr>
        <p:txBody>
          <a:bodyPr wrap="none" lIns="0" tIns="0" rIns="0" bIns="0" rtlCol="0" anchor="t"/>
          <a:lstStyle/>
          <a:p>
            <a:pPr algn="l" indent="0" marL="0">
              <a:lnSpc>
                <a:spcPts val="2100"/>
              </a:lnSpc>
              <a:buNone/>
            </a:pPr>
            <a:r>
              <a:rPr lang="en-US" sz="1300" dirty="0">
                <a:solidFill>
                  <a:srgbClr val="CAD6DE"/>
                </a:solidFill>
                <a:latin typeface="Cabin" pitchFamily="34" charset="0"/>
                <a:ea typeface="Cabin" pitchFamily="34" charset="-122"/>
                <a:cs typeface="Cabin" pitchFamily="34" charset="-120"/>
              </a:rPr>
              <a:t>INTRODUCTION</a:t>
            </a:r>
            <a:endParaRPr lang="en-US" sz="1300" dirty="0"/>
          </a:p>
        </p:txBody>
      </p:sp>
      <p:sp>
        <p:nvSpPr>
          <p:cNvPr id="4" name="Text 2"/>
          <p:cNvSpPr/>
          <p:nvPr/>
        </p:nvSpPr>
        <p:spPr>
          <a:xfrm>
            <a:off x="837724" y="1609487"/>
            <a:ext cx="10190917" cy="492681"/>
          </a:xfrm>
          <a:prstGeom prst="rect">
            <a:avLst/>
          </a:prstGeom>
          <a:noFill/>
          <a:ln/>
        </p:spPr>
        <p:txBody>
          <a:bodyPr wrap="none" lIns="0" tIns="0" rIns="0" bIns="0" rtlCol="0" anchor="t"/>
          <a:lstStyle/>
          <a:p>
            <a:pPr algn="l" indent="0" marL="0">
              <a:lnSpc>
                <a:spcPts val="3850"/>
              </a:lnSpc>
              <a:buNone/>
            </a:pPr>
            <a:r>
              <a:rPr lang="en-US" sz="3100" dirty="0">
                <a:solidFill>
                  <a:srgbClr val="FFFFFF"/>
                </a:solidFill>
                <a:latin typeface="Unbounded" pitchFamily="34" charset="0"/>
                <a:ea typeface="Unbounded" pitchFamily="34" charset="-122"/>
                <a:cs typeface="Unbounded" pitchFamily="34" charset="-120"/>
              </a:rPr>
              <a:t>Unlocking the Power of Indian Election Data</a:t>
            </a:r>
            <a:endParaRPr lang="en-US" sz="3100" dirty="0"/>
          </a:p>
        </p:txBody>
      </p:sp>
      <p:sp>
        <p:nvSpPr>
          <p:cNvPr id="5" name="Text 3"/>
          <p:cNvSpPr/>
          <p:nvPr/>
        </p:nvSpPr>
        <p:spPr>
          <a:xfrm>
            <a:off x="837724" y="2416254"/>
            <a:ext cx="12954952" cy="1005126"/>
          </a:xfrm>
          <a:prstGeom prst="rect">
            <a:avLst/>
          </a:prstGeom>
          <a:noFill/>
          <a:ln/>
        </p:spPr>
        <p:txBody>
          <a:bodyPr wrap="square" lIns="0" tIns="0" rIns="0" bIns="0" rtlCol="0" anchor="t"/>
          <a:lstStyle/>
          <a:p>
            <a:pPr algn="l" indent="0" marL="0">
              <a:lnSpc>
                <a:spcPts val="2600"/>
              </a:lnSpc>
              <a:buNone/>
            </a:pPr>
            <a:r>
              <a:rPr lang="en-US" sz="1600" dirty="0">
                <a:solidFill>
                  <a:srgbClr val="CAD6DE"/>
                </a:solidFill>
                <a:latin typeface="Cabin" pitchFamily="34" charset="0"/>
                <a:ea typeface="Cabin" pitchFamily="34" charset="-122"/>
                <a:cs typeface="Cabin" pitchFamily="34" charset="-120"/>
              </a:rPr>
              <a:t>Indian elections, characterized by their immense scale and diverse voter base, generate an overwhelming amount of data. This raw, unstructured data, while plentiful, often fails to provide clear insights into voting patterns, candidate performance, or underlying electoral trends. ElectViz addresses this challenge by transforming complex datasets into meaningful, digestible visual narratives.</a:t>
            </a:r>
            <a:endParaRPr lang="en-US" sz="1600" dirty="0"/>
          </a:p>
        </p:txBody>
      </p:sp>
      <p:sp>
        <p:nvSpPr>
          <p:cNvPr id="6" name="Shape 4"/>
          <p:cNvSpPr/>
          <p:nvPr/>
        </p:nvSpPr>
        <p:spPr>
          <a:xfrm>
            <a:off x="837724" y="3657005"/>
            <a:ext cx="471249" cy="471249"/>
          </a:xfrm>
          <a:prstGeom prst="roundRect">
            <a:avLst>
              <a:gd name="adj" fmla="val 6667"/>
            </a:avLst>
          </a:prstGeom>
          <a:solidFill>
            <a:srgbClr val="304755"/>
          </a:solidFill>
          <a:ln/>
        </p:spPr>
      </p:sp>
      <p:sp>
        <p:nvSpPr>
          <p:cNvPr id="7" name="Text 5"/>
          <p:cNvSpPr/>
          <p:nvPr/>
        </p:nvSpPr>
        <p:spPr>
          <a:xfrm>
            <a:off x="1518404" y="3728918"/>
            <a:ext cx="2736652" cy="308015"/>
          </a:xfrm>
          <a:prstGeom prst="rect">
            <a:avLst/>
          </a:prstGeom>
          <a:noFill/>
          <a:ln/>
        </p:spPr>
        <p:txBody>
          <a:bodyPr wrap="none" lIns="0" tIns="0" rIns="0" bIns="0" rtlCol="0" anchor="t"/>
          <a:lstStyle/>
          <a:p>
            <a:pPr algn="l" indent="0" marL="0">
              <a:lnSpc>
                <a:spcPts val="2400"/>
              </a:lnSpc>
              <a:buNone/>
            </a:pPr>
            <a:r>
              <a:rPr lang="en-US" sz="1900" dirty="0">
                <a:solidFill>
                  <a:srgbClr val="CAD6DE"/>
                </a:solidFill>
                <a:latin typeface="Unbounded" pitchFamily="34" charset="0"/>
                <a:ea typeface="Unbounded" pitchFamily="34" charset="-122"/>
                <a:cs typeface="Unbounded" pitchFamily="34" charset="-120"/>
              </a:rPr>
              <a:t>Complex Datasets</a:t>
            </a:r>
            <a:endParaRPr lang="en-US" sz="1900" dirty="0"/>
          </a:p>
        </p:txBody>
      </p:sp>
      <p:sp>
        <p:nvSpPr>
          <p:cNvPr id="8" name="Text 6"/>
          <p:cNvSpPr/>
          <p:nvPr/>
        </p:nvSpPr>
        <p:spPr>
          <a:xfrm>
            <a:off x="1518404" y="4162544"/>
            <a:ext cx="5665827" cy="1005126"/>
          </a:xfrm>
          <a:prstGeom prst="rect">
            <a:avLst/>
          </a:prstGeom>
          <a:noFill/>
          <a:ln/>
        </p:spPr>
        <p:txBody>
          <a:bodyPr wrap="square" lIns="0" tIns="0" rIns="0" bIns="0" rtlCol="0" anchor="t"/>
          <a:lstStyle/>
          <a:p>
            <a:pPr algn="l" indent="0" marL="0">
              <a:lnSpc>
                <a:spcPts val="2600"/>
              </a:lnSpc>
              <a:buNone/>
            </a:pPr>
            <a:r>
              <a:rPr lang="en-US" sz="1600" dirty="0">
                <a:solidFill>
                  <a:srgbClr val="CAD6DE"/>
                </a:solidFill>
                <a:latin typeface="Cabin" pitchFamily="34" charset="0"/>
                <a:ea typeface="Cabin" pitchFamily="34" charset="-122"/>
                <a:cs typeface="Cabin" pitchFamily="34" charset="-120"/>
              </a:rPr>
              <a:t>Indian elections generate incredibly large and often intricate datasets that are difficult to interpret without proper analysis tools.</a:t>
            </a:r>
            <a:endParaRPr lang="en-US" sz="1600" dirty="0"/>
          </a:p>
        </p:txBody>
      </p:sp>
      <p:sp>
        <p:nvSpPr>
          <p:cNvPr id="9" name="Shape 7"/>
          <p:cNvSpPr/>
          <p:nvPr/>
        </p:nvSpPr>
        <p:spPr>
          <a:xfrm>
            <a:off x="7446050" y="3657005"/>
            <a:ext cx="471249" cy="471249"/>
          </a:xfrm>
          <a:prstGeom prst="roundRect">
            <a:avLst>
              <a:gd name="adj" fmla="val 6667"/>
            </a:avLst>
          </a:prstGeom>
          <a:solidFill>
            <a:srgbClr val="304755"/>
          </a:solidFill>
          <a:ln/>
        </p:spPr>
      </p:sp>
      <p:sp>
        <p:nvSpPr>
          <p:cNvPr id="10" name="Text 8"/>
          <p:cNvSpPr/>
          <p:nvPr/>
        </p:nvSpPr>
        <p:spPr>
          <a:xfrm>
            <a:off x="8126730" y="3728918"/>
            <a:ext cx="3246358" cy="308015"/>
          </a:xfrm>
          <a:prstGeom prst="rect">
            <a:avLst/>
          </a:prstGeom>
          <a:noFill/>
          <a:ln/>
        </p:spPr>
        <p:txBody>
          <a:bodyPr wrap="none" lIns="0" tIns="0" rIns="0" bIns="0" rtlCol="0" anchor="t"/>
          <a:lstStyle/>
          <a:p>
            <a:pPr algn="l" indent="0" marL="0">
              <a:lnSpc>
                <a:spcPts val="2400"/>
              </a:lnSpc>
              <a:buNone/>
            </a:pPr>
            <a:r>
              <a:rPr lang="en-US" sz="1900" dirty="0">
                <a:solidFill>
                  <a:srgbClr val="CAD6DE"/>
                </a:solidFill>
                <a:latin typeface="Unbounded" pitchFamily="34" charset="0"/>
                <a:ea typeface="Unbounded" pitchFamily="34" charset="-122"/>
                <a:cs typeface="Unbounded" pitchFamily="34" charset="-120"/>
              </a:rPr>
              <a:t>Beyond Raw Numbers</a:t>
            </a:r>
            <a:endParaRPr lang="en-US" sz="1900" dirty="0"/>
          </a:p>
        </p:txBody>
      </p:sp>
      <p:sp>
        <p:nvSpPr>
          <p:cNvPr id="11" name="Text 9"/>
          <p:cNvSpPr/>
          <p:nvPr/>
        </p:nvSpPr>
        <p:spPr>
          <a:xfrm>
            <a:off x="8126730" y="4162544"/>
            <a:ext cx="5665946" cy="670084"/>
          </a:xfrm>
          <a:prstGeom prst="rect">
            <a:avLst/>
          </a:prstGeom>
          <a:noFill/>
          <a:ln/>
        </p:spPr>
        <p:txBody>
          <a:bodyPr wrap="square" lIns="0" tIns="0" rIns="0" bIns="0" rtlCol="0" anchor="t"/>
          <a:lstStyle/>
          <a:p>
            <a:pPr algn="l" indent="0" marL="0">
              <a:lnSpc>
                <a:spcPts val="2600"/>
              </a:lnSpc>
              <a:buNone/>
            </a:pPr>
            <a:r>
              <a:rPr lang="en-US" sz="1600" dirty="0">
                <a:solidFill>
                  <a:srgbClr val="CAD6DE"/>
                </a:solidFill>
                <a:latin typeface="Cabin" pitchFamily="34" charset="0"/>
                <a:ea typeface="Cabin" pitchFamily="34" charset="-122"/>
                <a:cs typeface="Cabin" pitchFamily="34" charset="-120"/>
              </a:rPr>
              <a:t>Raw data alone cannot adequately explain the nuanced voting patterns, demographic influences, or shifts in political sentiment.</a:t>
            </a:r>
            <a:endParaRPr lang="en-US" sz="1600" dirty="0"/>
          </a:p>
        </p:txBody>
      </p:sp>
      <p:sp>
        <p:nvSpPr>
          <p:cNvPr id="12" name="Shape 10"/>
          <p:cNvSpPr/>
          <p:nvPr/>
        </p:nvSpPr>
        <p:spPr>
          <a:xfrm>
            <a:off x="837724" y="5586532"/>
            <a:ext cx="471249" cy="471249"/>
          </a:xfrm>
          <a:prstGeom prst="roundRect">
            <a:avLst>
              <a:gd name="adj" fmla="val 6667"/>
            </a:avLst>
          </a:prstGeom>
          <a:solidFill>
            <a:srgbClr val="304755"/>
          </a:solidFill>
          <a:ln/>
        </p:spPr>
      </p:sp>
      <p:sp>
        <p:nvSpPr>
          <p:cNvPr id="13" name="Text 11"/>
          <p:cNvSpPr/>
          <p:nvPr/>
        </p:nvSpPr>
        <p:spPr>
          <a:xfrm>
            <a:off x="1518404" y="5658445"/>
            <a:ext cx="2895005" cy="308015"/>
          </a:xfrm>
          <a:prstGeom prst="rect">
            <a:avLst/>
          </a:prstGeom>
          <a:noFill/>
          <a:ln/>
        </p:spPr>
        <p:txBody>
          <a:bodyPr wrap="none" lIns="0" tIns="0" rIns="0" bIns="0" rtlCol="0" anchor="t"/>
          <a:lstStyle/>
          <a:p>
            <a:pPr algn="l" indent="0" marL="0">
              <a:lnSpc>
                <a:spcPts val="2400"/>
              </a:lnSpc>
              <a:buNone/>
            </a:pPr>
            <a:r>
              <a:rPr lang="en-US" sz="1900" dirty="0">
                <a:solidFill>
                  <a:srgbClr val="CAD6DE"/>
                </a:solidFill>
                <a:latin typeface="Unbounded" pitchFamily="34" charset="0"/>
                <a:ea typeface="Unbounded" pitchFamily="34" charset="-122"/>
                <a:cs typeface="Unbounded" pitchFamily="34" charset="-120"/>
              </a:rPr>
              <a:t>Meaningful Insights</a:t>
            </a:r>
            <a:endParaRPr lang="en-US" sz="1900" dirty="0"/>
          </a:p>
        </p:txBody>
      </p:sp>
      <p:sp>
        <p:nvSpPr>
          <p:cNvPr id="14" name="Text 12"/>
          <p:cNvSpPr/>
          <p:nvPr/>
        </p:nvSpPr>
        <p:spPr>
          <a:xfrm>
            <a:off x="1518404" y="6092071"/>
            <a:ext cx="5665827" cy="1005126"/>
          </a:xfrm>
          <a:prstGeom prst="rect">
            <a:avLst/>
          </a:prstGeom>
          <a:noFill/>
          <a:ln/>
        </p:spPr>
        <p:txBody>
          <a:bodyPr wrap="square" lIns="0" tIns="0" rIns="0" bIns="0" rtlCol="0" anchor="t"/>
          <a:lstStyle/>
          <a:p>
            <a:pPr algn="l" indent="0" marL="0">
              <a:lnSpc>
                <a:spcPts val="2600"/>
              </a:lnSpc>
              <a:buNone/>
            </a:pPr>
            <a:r>
              <a:rPr lang="en-US" sz="1600" dirty="0">
                <a:solidFill>
                  <a:srgbClr val="CAD6DE"/>
                </a:solidFill>
                <a:latin typeface="Cabin" pitchFamily="34" charset="0"/>
                <a:ea typeface="Cabin" pitchFamily="34" charset="-122"/>
                <a:cs typeface="Cabin" pitchFamily="34" charset="-120"/>
              </a:rPr>
              <a:t>ElectViz converts this complex election data into actionable insights, making it accessible and understandable for a wide audience.</a:t>
            </a:r>
            <a:endParaRPr lang="en-US" sz="1600" dirty="0"/>
          </a:p>
        </p:txBody>
      </p:sp>
      <p:sp>
        <p:nvSpPr>
          <p:cNvPr id="15" name="Shape 13"/>
          <p:cNvSpPr/>
          <p:nvPr/>
        </p:nvSpPr>
        <p:spPr>
          <a:xfrm>
            <a:off x="7446050" y="5586532"/>
            <a:ext cx="471249" cy="471249"/>
          </a:xfrm>
          <a:prstGeom prst="roundRect">
            <a:avLst>
              <a:gd name="adj" fmla="val 6667"/>
            </a:avLst>
          </a:prstGeom>
          <a:solidFill>
            <a:srgbClr val="304755"/>
          </a:solidFill>
          <a:ln/>
        </p:spPr>
      </p:sp>
      <p:sp>
        <p:nvSpPr>
          <p:cNvPr id="16" name="Text 14"/>
          <p:cNvSpPr/>
          <p:nvPr/>
        </p:nvSpPr>
        <p:spPr>
          <a:xfrm>
            <a:off x="8126730" y="5658445"/>
            <a:ext cx="3060621" cy="308015"/>
          </a:xfrm>
          <a:prstGeom prst="rect">
            <a:avLst/>
          </a:prstGeom>
          <a:noFill/>
          <a:ln/>
        </p:spPr>
        <p:txBody>
          <a:bodyPr wrap="none" lIns="0" tIns="0" rIns="0" bIns="0" rtlCol="0" anchor="t"/>
          <a:lstStyle/>
          <a:p>
            <a:pPr algn="l" indent="0" marL="0">
              <a:lnSpc>
                <a:spcPts val="2400"/>
              </a:lnSpc>
              <a:buNone/>
            </a:pPr>
            <a:r>
              <a:rPr lang="en-US" sz="1900" dirty="0">
                <a:solidFill>
                  <a:srgbClr val="CAD6DE"/>
                </a:solidFill>
                <a:latin typeface="Unbounded" pitchFamily="34" charset="0"/>
                <a:ea typeface="Unbounded" pitchFamily="34" charset="-122"/>
                <a:cs typeface="Unbounded" pitchFamily="34" charset="-120"/>
              </a:rPr>
              <a:t>Powered by Power BI</a:t>
            </a:r>
            <a:endParaRPr lang="en-US" sz="1900" dirty="0"/>
          </a:p>
        </p:txBody>
      </p:sp>
      <p:sp>
        <p:nvSpPr>
          <p:cNvPr id="17" name="Text 15"/>
          <p:cNvSpPr/>
          <p:nvPr/>
        </p:nvSpPr>
        <p:spPr>
          <a:xfrm>
            <a:off x="8126730" y="6092071"/>
            <a:ext cx="5665946" cy="1005126"/>
          </a:xfrm>
          <a:prstGeom prst="rect">
            <a:avLst/>
          </a:prstGeom>
          <a:noFill/>
          <a:ln/>
        </p:spPr>
        <p:txBody>
          <a:bodyPr wrap="square" lIns="0" tIns="0" rIns="0" bIns="0" rtlCol="0" anchor="t"/>
          <a:lstStyle/>
          <a:p>
            <a:pPr algn="l" indent="0" marL="0">
              <a:lnSpc>
                <a:spcPts val="2600"/>
              </a:lnSpc>
              <a:buNone/>
            </a:pPr>
            <a:r>
              <a:rPr lang="en-US" sz="1600" dirty="0">
                <a:solidFill>
                  <a:srgbClr val="CAD6DE"/>
                </a:solidFill>
                <a:latin typeface="Cabin" pitchFamily="34" charset="0"/>
                <a:ea typeface="Cabin" pitchFamily="34" charset="-122"/>
                <a:cs typeface="Cabin" pitchFamily="34" charset="-120"/>
              </a:rPr>
              <a:t>The platform is built using Microsoft Power BI, leveraging its robust capabilities for data integration, transformation, and visualization.</a:t>
            </a:r>
            <a:endParaRPr lang="en-US" sz="1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Shape 0"/>
          <p:cNvSpPr/>
          <p:nvPr/>
        </p:nvSpPr>
        <p:spPr>
          <a:xfrm>
            <a:off x="837724" y="761286"/>
            <a:ext cx="798671" cy="247293"/>
          </a:xfrm>
          <a:prstGeom prst="roundRect">
            <a:avLst>
              <a:gd name="adj" fmla="val 7115"/>
            </a:avLst>
          </a:prstGeom>
          <a:solidFill>
            <a:srgbClr val="054842"/>
          </a:solidFill>
          <a:ln/>
        </p:spPr>
      </p:sp>
      <p:sp>
        <p:nvSpPr>
          <p:cNvPr id="4" name="Text 1"/>
          <p:cNvSpPr/>
          <p:nvPr/>
        </p:nvSpPr>
        <p:spPr>
          <a:xfrm>
            <a:off x="925592" y="805220"/>
            <a:ext cx="622935" cy="159425"/>
          </a:xfrm>
          <a:prstGeom prst="rect">
            <a:avLst/>
          </a:prstGeom>
          <a:noFill/>
          <a:ln/>
        </p:spPr>
        <p:txBody>
          <a:bodyPr wrap="none" lIns="0" tIns="0" rIns="0" bIns="0" rtlCol="0" anchor="t"/>
          <a:lstStyle/>
          <a:p>
            <a:pPr algn="l" indent="0" marL="0">
              <a:lnSpc>
                <a:spcPts val="1250"/>
              </a:lnSpc>
              <a:buNone/>
            </a:pPr>
            <a:r>
              <a:rPr lang="en-US" sz="900" dirty="0">
                <a:solidFill>
                  <a:srgbClr val="CAD6DE"/>
                </a:solidFill>
                <a:latin typeface="Cabin" pitchFamily="34" charset="0"/>
                <a:ea typeface="Cabin" pitchFamily="34" charset="-122"/>
                <a:cs typeface="Cabin" pitchFamily="34" charset="-120"/>
              </a:rPr>
              <a:t>OBJECTIVES</a:t>
            </a:r>
            <a:endParaRPr lang="en-US" sz="900" dirty="0"/>
          </a:p>
        </p:txBody>
      </p:sp>
      <p:sp>
        <p:nvSpPr>
          <p:cNvPr id="5" name="Text 2"/>
          <p:cNvSpPr/>
          <p:nvPr/>
        </p:nvSpPr>
        <p:spPr>
          <a:xfrm>
            <a:off x="837724" y="1049536"/>
            <a:ext cx="6187797" cy="344924"/>
          </a:xfrm>
          <a:prstGeom prst="rect">
            <a:avLst/>
          </a:prstGeom>
          <a:noFill/>
          <a:ln/>
        </p:spPr>
        <p:txBody>
          <a:bodyPr wrap="none" lIns="0" tIns="0" rIns="0" bIns="0" rtlCol="0" anchor="t"/>
          <a:lstStyle/>
          <a:p>
            <a:pPr algn="l" indent="0" marL="0">
              <a:lnSpc>
                <a:spcPts val="2700"/>
              </a:lnSpc>
              <a:buNone/>
            </a:pPr>
            <a:r>
              <a:rPr lang="en-US" sz="2150" dirty="0">
                <a:solidFill>
                  <a:srgbClr val="FFFFFF"/>
                </a:solidFill>
                <a:latin typeface="Unbounded" pitchFamily="34" charset="0"/>
                <a:ea typeface="Unbounded" pitchFamily="34" charset="-122"/>
                <a:cs typeface="Unbounded" pitchFamily="34" charset="-120"/>
              </a:rPr>
              <a:t>Driving Data-Driven Electoral Analysis</a:t>
            </a:r>
            <a:endParaRPr lang="en-US" sz="2150" dirty="0"/>
          </a:p>
        </p:txBody>
      </p:sp>
      <p:sp>
        <p:nvSpPr>
          <p:cNvPr id="6" name="Text 3"/>
          <p:cNvSpPr/>
          <p:nvPr/>
        </p:nvSpPr>
        <p:spPr>
          <a:xfrm>
            <a:off x="837724" y="1548408"/>
            <a:ext cx="7468553" cy="597932"/>
          </a:xfrm>
          <a:prstGeom prst="rect">
            <a:avLst/>
          </a:prstGeom>
          <a:noFill/>
          <a:ln/>
        </p:spPr>
        <p:txBody>
          <a:bodyPr wrap="square" lIns="0" tIns="0" rIns="0" bIns="0" rtlCol="0" anchor="t"/>
          <a:lstStyle/>
          <a:p>
            <a:pPr algn="l" indent="0" marL="0">
              <a:lnSpc>
                <a:spcPts val="1550"/>
              </a:lnSpc>
              <a:buNone/>
            </a:pPr>
            <a:r>
              <a:rPr lang="en-US" sz="1150" dirty="0">
                <a:solidFill>
                  <a:srgbClr val="CAD6DE"/>
                </a:solidFill>
                <a:latin typeface="Cabin" pitchFamily="34" charset="0"/>
                <a:ea typeface="Cabin" pitchFamily="34" charset="-122"/>
                <a:cs typeface="Cabin" pitchFamily="34" charset="-120"/>
              </a:rPr>
              <a:t>ElectViz is designed to empower journalists, political analysts, and researchers with the tools needed to delve deep into Indian election dynamics. By providing a clear and comprehensive view of historical data, we aim to foster more informed discussions and precise predictions about electoral outcomes.</a:t>
            </a:r>
            <a:endParaRPr lang="en-US" sz="1150" dirty="0"/>
          </a:p>
        </p:txBody>
      </p:sp>
      <p:sp>
        <p:nvSpPr>
          <p:cNvPr id="7" name="Shape 4"/>
          <p:cNvSpPr/>
          <p:nvPr/>
        </p:nvSpPr>
        <p:spPr>
          <a:xfrm>
            <a:off x="837724" y="2481620"/>
            <a:ext cx="7468553" cy="1004768"/>
          </a:xfrm>
          <a:prstGeom prst="roundRect">
            <a:avLst>
              <a:gd name="adj" fmla="val 7280"/>
            </a:avLst>
          </a:prstGeom>
          <a:solidFill>
            <a:srgbClr val="112836"/>
          </a:solidFill>
          <a:ln/>
        </p:spPr>
      </p:sp>
      <p:sp>
        <p:nvSpPr>
          <p:cNvPr id="8" name="Shape 5"/>
          <p:cNvSpPr/>
          <p:nvPr/>
        </p:nvSpPr>
        <p:spPr>
          <a:xfrm>
            <a:off x="837724" y="2466380"/>
            <a:ext cx="7468553" cy="60960"/>
          </a:xfrm>
          <a:prstGeom prst="roundRect">
            <a:avLst>
              <a:gd name="adj" fmla="val 36078"/>
            </a:avLst>
          </a:prstGeom>
          <a:solidFill>
            <a:srgbClr val="0A988B"/>
          </a:solidFill>
          <a:ln/>
        </p:spPr>
      </p:sp>
      <p:sp>
        <p:nvSpPr>
          <p:cNvPr id="9" name="Shape 6"/>
          <p:cNvSpPr/>
          <p:nvPr/>
        </p:nvSpPr>
        <p:spPr>
          <a:xfrm>
            <a:off x="4352092" y="2261711"/>
            <a:ext cx="439817" cy="439817"/>
          </a:xfrm>
          <a:prstGeom prst="roundRect">
            <a:avLst>
              <a:gd name="adj" fmla="val 207905"/>
            </a:avLst>
          </a:prstGeom>
          <a:solidFill>
            <a:srgbClr val="0A988B"/>
          </a:solidFill>
          <a:ln/>
        </p:spPr>
      </p:sp>
      <p:sp>
        <p:nvSpPr>
          <p:cNvPr id="10" name="Text 7"/>
          <p:cNvSpPr/>
          <p:nvPr/>
        </p:nvSpPr>
        <p:spPr>
          <a:xfrm>
            <a:off x="4484013" y="2371606"/>
            <a:ext cx="175855" cy="219908"/>
          </a:xfrm>
          <a:prstGeom prst="rect">
            <a:avLst/>
          </a:prstGeom>
          <a:noFill/>
          <a:ln/>
        </p:spPr>
        <p:txBody>
          <a:bodyPr wrap="none" lIns="0" tIns="0" rIns="0" bIns="0" rtlCol="0" anchor="t"/>
          <a:lstStyle/>
          <a:p>
            <a:pPr algn="l" indent="0" marL="0">
              <a:lnSpc>
                <a:spcPts val="1850"/>
              </a:lnSpc>
              <a:buNone/>
            </a:pPr>
            <a:r>
              <a:rPr lang="en-US" sz="1350" dirty="0">
                <a:solidFill>
                  <a:srgbClr val="FFFFFF"/>
                </a:solidFill>
                <a:latin typeface="Unbounded" pitchFamily="34" charset="0"/>
                <a:ea typeface="Unbounded" pitchFamily="34" charset="-122"/>
                <a:cs typeface="Unbounded" pitchFamily="34" charset="-120"/>
              </a:rPr>
              <a:t>1</a:t>
            </a:r>
            <a:endParaRPr lang="en-US" sz="1350" dirty="0"/>
          </a:p>
        </p:txBody>
      </p:sp>
      <p:sp>
        <p:nvSpPr>
          <p:cNvPr id="11" name="Text 8"/>
          <p:cNvSpPr/>
          <p:nvPr/>
        </p:nvSpPr>
        <p:spPr>
          <a:xfrm>
            <a:off x="999530" y="2848094"/>
            <a:ext cx="3083481" cy="215622"/>
          </a:xfrm>
          <a:prstGeom prst="rect">
            <a:avLst/>
          </a:prstGeom>
          <a:noFill/>
          <a:ln/>
        </p:spPr>
        <p:txBody>
          <a:bodyPr wrap="none" lIns="0" tIns="0" rIns="0" bIns="0" rtlCol="0" anchor="t"/>
          <a:lstStyle/>
          <a:p>
            <a:pPr algn="l" indent="0" marL="0">
              <a:lnSpc>
                <a:spcPts val="1650"/>
              </a:lnSpc>
              <a:buNone/>
            </a:pPr>
            <a:r>
              <a:rPr lang="en-US" sz="1350" dirty="0">
                <a:solidFill>
                  <a:srgbClr val="CAD6DE"/>
                </a:solidFill>
                <a:latin typeface="Unbounded" pitchFamily="34" charset="0"/>
                <a:ea typeface="Unbounded" pitchFamily="34" charset="-122"/>
                <a:cs typeface="Unbounded" pitchFamily="34" charset="-120"/>
              </a:rPr>
              <a:t>Comprehensive Data Analysis</a:t>
            </a:r>
            <a:endParaRPr lang="en-US" sz="1350" dirty="0"/>
          </a:p>
        </p:txBody>
      </p:sp>
      <p:sp>
        <p:nvSpPr>
          <p:cNvPr id="12" name="Text 9"/>
          <p:cNvSpPr/>
          <p:nvPr/>
        </p:nvSpPr>
        <p:spPr>
          <a:xfrm>
            <a:off x="999530" y="3125272"/>
            <a:ext cx="7144941" cy="199311"/>
          </a:xfrm>
          <a:prstGeom prst="rect">
            <a:avLst/>
          </a:prstGeom>
          <a:noFill/>
          <a:ln/>
        </p:spPr>
        <p:txBody>
          <a:bodyPr wrap="none" lIns="0" tIns="0" rIns="0" bIns="0" rtlCol="0" anchor="t"/>
          <a:lstStyle/>
          <a:p>
            <a:pPr algn="l" indent="0" marL="0">
              <a:lnSpc>
                <a:spcPts val="1550"/>
              </a:lnSpc>
              <a:buNone/>
            </a:pPr>
            <a:r>
              <a:rPr lang="en-US" sz="1150" dirty="0">
                <a:solidFill>
                  <a:srgbClr val="CAD6DE"/>
                </a:solidFill>
                <a:latin typeface="Cabin" pitchFamily="34" charset="0"/>
                <a:ea typeface="Cabin" pitchFamily="34" charset="-122"/>
                <a:cs typeface="Cabin" pitchFamily="34" charset="-120"/>
              </a:rPr>
              <a:t>Analyze extensive Indian State Assembly election data spanning from 2009 to 2021.</a:t>
            </a:r>
            <a:endParaRPr lang="en-US" sz="1150" dirty="0"/>
          </a:p>
        </p:txBody>
      </p:sp>
      <p:sp>
        <p:nvSpPr>
          <p:cNvPr id="13" name="Shape 10"/>
          <p:cNvSpPr/>
          <p:nvPr/>
        </p:nvSpPr>
        <p:spPr>
          <a:xfrm>
            <a:off x="837724" y="3808928"/>
            <a:ext cx="7468553" cy="1004768"/>
          </a:xfrm>
          <a:prstGeom prst="roundRect">
            <a:avLst>
              <a:gd name="adj" fmla="val 7280"/>
            </a:avLst>
          </a:prstGeom>
          <a:solidFill>
            <a:srgbClr val="112836"/>
          </a:solidFill>
          <a:ln/>
        </p:spPr>
      </p:sp>
      <p:sp>
        <p:nvSpPr>
          <p:cNvPr id="14" name="Shape 11"/>
          <p:cNvSpPr/>
          <p:nvPr/>
        </p:nvSpPr>
        <p:spPr>
          <a:xfrm>
            <a:off x="837724" y="3793688"/>
            <a:ext cx="7468553" cy="60960"/>
          </a:xfrm>
          <a:prstGeom prst="roundRect">
            <a:avLst>
              <a:gd name="adj" fmla="val 36078"/>
            </a:avLst>
          </a:prstGeom>
          <a:solidFill>
            <a:srgbClr val="0A988B"/>
          </a:solidFill>
          <a:ln/>
        </p:spPr>
      </p:sp>
      <p:sp>
        <p:nvSpPr>
          <p:cNvPr id="15" name="Shape 12"/>
          <p:cNvSpPr/>
          <p:nvPr/>
        </p:nvSpPr>
        <p:spPr>
          <a:xfrm>
            <a:off x="4352092" y="3589020"/>
            <a:ext cx="439817" cy="439817"/>
          </a:xfrm>
          <a:prstGeom prst="roundRect">
            <a:avLst>
              <a:gd name="adj" fmla="val 207905"/>
            </a:avLst>
          </a:prstGeom>
          <a:solidFill>
            <a:srgbClr val="0A988B"/>
          </a:solidFill>
          <a:ln/>
        </p:spPr>
      </p:sp>
      <p:sp>
        <p:nvSpPr>
          <p:cNvPr id="16" name="Text 13"/>
          <p:cNvSpPr/>
          <p:nvPr/>
        </p:nvSpPr>
        <p:spPr>
          <a:xfrm>
            <a:off x="4484013" y="3698915"/>
            <a:ext cx="175855" cy="219908"/>
          </a:xfrm>
          <a:prstGeom prst="rect">
            <a:avLst/>
          </a:prstGeom>
          <a:noFill/>
          <a:ln/>
        </p:spPr>
        <p:txBody>
          <a:bodyPr wrap="none" lIns="0" tIns="0" rIns="0" bIns="0" rtlCol="0" anchor="t"/>
          <a:lstStyle/>
          <a:p>
            <a:pPr algn="l" indent="0" marL="0">
              <a:lnSpc>
                <a:spcPts val="1850"/>
              </a:lnSpc>
              <a:buNone/>
            </a:pPr>
            <a:r>
              <a:rPr lang="en-US" sz="1350" dirty="0">
                <a:solidFill>
                  <a:srgbClr val="FFFFFF"/>
                </a:solidFill>
                <a:latin typeface="Unbounded" pitchFamily="34" charset="0"/>
                <a:ea typeface="Unbounded" pitchFamily="34" charset="-122"/>
                <a:cs typeface="Unbounded" pitchFamily="34" charset="-120"/>
              </a:rPr>
              <a:t>2</a:t>
            </a:r>
            <a:endParaRPr lang="en-US" sz="1350" dirty="0"/>
          </a:p>
        </p:txBody>
      </p:sp>
      <p:sp>
        <p:nvSpPr>
          <p:cNvPr id="17" name="Text 14"/>
          <p:cNvSpPr/>
          <p:nvPr/>
        </p:nvSpPr>
        <p:spPr>
          <a:xfrm>
            <a:off x="999530" y="4175403"/>
            <a:ext cx="1947505" cy="215622"/>
          </a:xfrm>
          <a:prstGeom prst="rect">
            <a:avLst/>
          </a:prstGeom>
          <a:noFill/>
          <a:ln/>
        </p:spPr>
        <p:txBody>
          <a:bodyPr wrap="none" lIns="0" tIns="0" rIns="0" bIns="0" rtlCol="0" anchor="t"/>
          <a:lstStyle/>
          <a:p>
            <a:pPr algn="l" indent="0" marL="0">
              <a:lnSpc>
                <a:spcPts val="1650"/>
              </a:lnSpc>
              <a:buNone/>
            </a:pPr>
            <a:r>
              <a:rPr lang="en-US" sz="1350" dirty="0">
                <a:solidFill>
                  <a:srgbClr val="CAD6DE"/>
                </a:solidFill>
                <a:latin typeface="Unbounded" pitchFamily="34" charset="0"/>
                <a:ea typeface="Unbounded" pitchFamily="34" charset="-122"/>
                <a:cs typeface="Unbounded" pitchFamily="34" charset="-120"/>
              </a:rPr>
              <a:t>Identify Key Trends</a:t>
            </a:r>
            <a:endParaRPr lang="en-US" sz="1350" dirty="0"/>
          </a:p>
        </p:txBody>
      </p:sp>
      <p:sp>
        <p:nvSpPr>
          <p:cNvPr id="18" name="Text 15"/>
          <p:cNvSpPr/>
          <p:nvPr/>
        </p:nvSpPr>
        <p:spPr>
          <a:xfrm>
            <a:off x="999530" y="4452580"/>
            <a:ext cx="7144941" cy="199311"/>
          </a:xfrm>
          <a:prstGeom prst="rect">
            <a:avLst/>
          </a:prstGeom>
          <a:noFill/>
          <a:ln/>
        </p:spPr>
        <p:txBody>
          <a:bodyPr wrap="none" lIns="0" tIns="0" rIns="0" bIns="0" rtlCol="0" anchor="t"/>
          <a:lstStyle/>
          <a:p>
            <a:pPr algn="l" indent="0" marL="0">
              <a:lnSpc>
                <a:spcPts val="1550"/>
              </a:lnSpc>
              <a:buNone/>
            </a:pPr>
            <a:r>
              <a:rPr lang="en-US" sz="1150" dirty="0">
                <a:solidFill>
                  <a:srgbClr val="CAD6DE"/>
                </a:solidFill>
                <a:latin typeface="Cabin" pitchFamily="34" charset="0"/>
                <a:ea typeface="Cabin" pitchFamily="34" charset="-122"/>
                <a:cs typeface="Cabin" pitchFamily="34" charset="-120"/>
              </a:rPr>
              <a:t>Pinpoint overarching electoral trends and assess the competitiveness of various constituencies.</a:t>
            </a:r>
            <a:endParaRPr lang="en-US" sz="1150" dirty="0"/>
          </a:p>
        </p:txBody>
      </p:sp>
      <p:sp>
        <p:nvSpPr>
          <p:cNvPr id="19" name="Shape 16"/>
          <p:cNvSpPr/>
          <p:nvPr/>
        </p:nvSpPr>
        <p:spPr>
          <a:xfrm>
            <a:off x="837724" y="5136237"/>
            <a:ext cx="7468553" cy="1004768"/>
          </a:xfrm>
          <a:prstGeom prst="roundRect">
            <a:avLst>
              <a:gd name="adj" fmla="val 7280"/>
            </a:avLst>
          </a:prstGeom>
          <a:solidFill>
            <a:srgbClr val="112836"/>
          </a:solidFill>
          <a:ln/>
        </p:spPr>
      </p:sp>
      <p:sp>
        <p:nvSpPr>
          <p:cNvPr id="20" name="Shape 17"/>
          <p:cNvSpPr/>
          <p:nvPr/>
        </p:nvSpPr>
        <p:spPr>
          <a:xfrm>
            <a:off x="837724" y="5120997"/>
            <a:ext cx="7468553" cy="60960"/>
          </a:xfrm>
          <a:prstGeom prst="roundRect">
            <a:avLst>
              <a:gd name="adj" fmla="val 36078"/>
            </a:avLst>
          </a:prstGeom>
          <a:solidFill>
            <a:srgbClr val="0A988B"/>
          </a:solidFill>
          <a:ln/>
        </p:spPr>
      </p:sp>
      <p:sp>
        <p:nvSpPr>
          <p:cNvPr id="21" name="Shape 18"/>
          <p:cNvSpPr/>
          <p:nvPr/>
        </p:nvSpPr>
        <p:spPr>
          <a:xfrm>
            <a:off x="4352092" y="4916329"/>
            <a:ext cx="439817" cy="439817"/>
          </a:xfrm>
          <a:prstGeom prst="roundRect">
            <a:avLst>
              <a:gd name="adj" fmla="val 207905"/>
            </a:avLst>
          </a:prstGeom>
          <a:solidFill>
            <a:srgbClr val="0A988B"/>
          </a:solidFill>
          <a:ln/>
        </p:spPr>
      </p:sp>
      <p:sp>
        <p:nvSpPr>
          <p:cNvPr id="22" name="Text 19"/>
          <p:cNvSpPr/>
          <p:nvPr/>
        </p:nvSpPr>
        <p:spPr>
          <a:xfrm>
            <a:off x="4484013" y="5026223"/>
            <a:ext cx="175855" cy="219908"/>
          </a:xfrm>
          <a:prstGeom prst="rect">
            <a:avLst/>
          </a:prstGeom>
          <a:noFill/>
          <a:ln/>
        </p:spPr>
        <p:txBody>
          <a:bodyPr wrap="none" lIns="0" tIns="0" rIns="0" bIns="0" rtlCol="0" anchor="t"/>
          <a:lstStyle/>
          <a:p>
            <a:pPr algn="l" indent="0" marL="0">
              <a:lnSpc>
                <a:spcPts val="1850"/>
              </a:lnSpc>
              <a:buNone/>
            </a:pPr>
            <a:r>
              <a:rPr lang="en-US" sz="1350" dirty="0">
                <a:solidFill>
                  <a:srgbClr val="FFFFFF"/>
                </a:solidFill>
                <a:latin typeface="Unbounded" pitchFamily="34" charset="0"/>
                <a:ea typeface="Unbounded" pitchFamily="34" charset="-122"/>
                <a:cs typeface="Unbounded" pitchFamily="34" charset="-120"/>
              </a:rPr>
              <a:t>3</a:t>
            </a:r>
            <a:endParaRPr lang="en-US" sz="1350" dirty="0"/>
          </a:p>
        </p:txBody>
      </p:sp>
      <p:sp>
        <p:nvSpPr>
          <p:cNvPr id="23" name="Text 20"/>
          <p:cNvSpPr/>
          <p:nvPr/>
        </p:nvSpPr>
        <p:spPr>
          <a:xfrm>
            <a:off x="999530" y="5502712"/>
            <a:ext cx="2307788" cy="215622"/>
          </a:xfrm>
          <a:prstGeom prst="rect">
            <a:avLst/>
          </a:prstGeom>
          <a:noFill/>
          <a:ln/>
        </p:spPr>
        <p:txBody>
          <a:bodyPr wrap="none" lIns="0" tIns="0" rIns="0" bIns="0" rtlCol="0" anchor="t"/>
          <a:lstStyle/>
          <a:p>
            <a:pPr algn="l" indent="0" marL="0">
              <a:lnSpc>
                <a:spcPts val="1650"/>
              </a:lnSpc>
              <a:buNone/>
            </a:pPr>
            <a:r>
              <a:rPr lang="en-US" sz="1350" dirty="0">
                <a:solidFill>
                  <a:srgbClr val="CAD6DE"/>
                </a:solidFill>
                <a:latin typeface="Unbounded" pitchFamily="34" charset="0"/>
                <a:ea typeface="Unbounded" pitchFamily="34" charset="-122"/>
                <a:cs typeface="Unbounded" pitchFamily="34" charset="-120"/>
              </a:rPr>
              <a:t>Evaluate Performance</a:t>
            </a:r>
            <a:endParaRPr lang="en-US" sz="1350" dirty="0"/>
          </a:p>
        </p:txBody>
      </p:sp>
      <p:sp>
        <p:nvSpPr>
          <p:cNvPr id="24" name="Text 21"/>
          <p:cNvSpPr/>
          <p:nvPr/>
        </p:nvSpPr>
        <p:spPr>
          <a:xfrm>
            <a:off x="999530" y="5779889"/>
            <a:ext cx="7144941" cy="199311"/>
          </a:xfrm>
          <a:prstGeom prst="rect">
            <a:avLst/>
          </a:prstGeom>
          <a:noFill/>
          <a:ln/>
        </p:spPr>
        <p:txBody>
          <a:bodyPr wrap="none" lIns="0" tIns="0" rIns="0" bIns="0" rtlCol="0" anchor="t"/>
          <a:lstStyle/>
          <a:p>
            <a:pPr algn="l" indent="0" marL="0">
              <a:lnSpc>
                <a:spcPts val="1550"/>
              </a:lnSpc>
              <a:buNone/>
            </a:pPr>
            <a:r>
              <a:rPr lang="en-US" sz="1150" dirty="0">
                <a:solidFill>
                  <a:srgbClr val="CAD6DE"/>
                </a:solidFill>
                <a:latin typeface="Cabin" pitchFamily="34" charset="0"/>
                <a:ea typeface="Cabin" pitchFamily="34" charset="-122"/>
                <a:cs typeface="Cabin" pitchFamily="34" charset="-120"/>
              </a:rPr>
              <a:t>Conduct in-depth studies on the performance of political parties and individual candidates over time.</a:t>
            </a:r>
            <a:endParaRPr lang="en-US" sz="1150" dirty="0"/>
          </a:p>
        </p:txBody>
      </p:sp>
      <p:sp>
        <p:nvSpPr>
          <p:cNvPr id="25" name="Shape 22"/>
          <p:cNvSpPr/>
          <p:nvPr/>
        </p:nvSpPr>
        <p:spPr>
          <a:xfrm>
            <a:off x="837724" y="6463546"/>
            <a:ext cx="7468553" cy="1004768"/>
          </a:xfrm>
          <a:prstGeom prst="roundRect">
            <a:avLst>
              <a:gd name="adj" fmla="val 7280"/>
            </a:avLst>
          </a:prstGeom>
          <a:solidFill>
            <a:srgbClr val="112836"/>
          </a:solidFill>
          <a:ln/>
        </p:spPr>
      </p:sp>
      <p:sp>
        <p:nvSpPr>
          <p:cNvPr id="26" name="Shape 23"/>
          <p:cNvSpPr/>
          <p:nvPr/>
        </p:nvSpPr>
        <p:spPr>
          <a:xfrm>
            <a:off x="837724" y="6448306"/>
            <a:ext cx="7468553" cy="60960"/>
          </a:xfrm>
          <a:prstGeom prst="roundRect">
            <a:avLst>
              <a:gd name="adj" fmla="val 36078"/>
            </a:avLst>
          </a:prstGeom>
          <a:solidFill>
            <a:srgbClr val="0A988B"/>
          </a:solidFill>
          <a:ln/>
        </p:spPr>
      </p:sp>
      <p:sp>
        <p:nvSpPr>
          <p:cNvPr id="27" name="Shape 24"/>
          <p:cNvSpPr/>
          <p:nvPr/>
        </p:nvSpPr>
        <p:spPr>
          <a:xfrm>
            <a:off x="4352092" y="6243638"/>
            <a:ext cx="439817" cy="439817"/>
          </a:xfrm>
          <a:prstGeom prst="roundRect">
            <a:avLst>
              <a:gd name="adj" fmla="val 207905"/>
            </a:avLst>
          </a:prstGeom>
          <a:solidFill>
            <a:srgbClr val="0A988B"/>
          </a:solidFill>
          <a:ln/>
        </p:spPr>
      </p:sp>
      <p:sp>
        <p:nvSpPr>
          <p:cNvPr id="28" name="Text 25"/>
          <p:cNvSpPr/>
          <p:nvPr/>
        </p:nvSpPr>
        <p:spPr>
          <a:xfrm>
            <a:off x="4484013" y="6353532"/>
            <a:ext cx="175855" cy="219908"/>
          </a:xfrm>
          <a:prstGeom prst="rect">
            <a:avLst/>
          </a:prstGeom>
          <a:noFill/>
          <a:ln/>
        </p:spPr>
        <p:txBody>
          <a:bodyPr wrap="none" lIns="0" tIns="0" rIns="0" bIns="0" rtlCol="0" anchor="t"/>
          <a:lstStyle/>
          <a:p>
            <a:pPr algn="l" indent="0" marL="0">
              <a:lnSpc>
                <a:spcPts val="1850"/>
              </a:lnSpc>
              <a:buNone/>
            </a:pPr>
            <a:r>
              <a:rPr lang="en-US" sz="1350" dirty="0">
                <a:solidFill>
                  <a:srgbClr val="FFFFFF"/>
                </a:solidFill>
                <a:latin typeface="Unbounded" pitchFamily="34" charset="0"/>
                <a:ea typeface="Unbounded" pitchFamily="34" charset="-122"/>
                <a:cs typeface="Unbounded" pitchFamily="34" charset="-120"/>
              </a:rPr>
              <a:t>4</a:t>
            </a:r>
            <a:endParaRPr lang="en-US" sz="1350" dirty="0"/>
          </a:p>
        </p:txBody>
      </p:sp>
      <p:sp>
        <p:nvSpPr>
          <p:cNvPr id="29" name="Text 26"/>
          <p:cNvSpPr/>
          <p:nvPr/>
        </p:nvSpPr>
        <p:spPr>
          <a:xfrm>
            <a:off x="999530" y="6830020"/>
            <a:ext cx="2746415" cy="215622"/>
          </a:xfrm>
          <a:prstGeom prst="rect">
            <a:avLst/>
          </a:prstGeom>
          <a:noFill/>
          <a:ln/>
        </p:spPr>
        <p:txBody>
          <a:bodyPr wrap="none" lIns="0" tIns="0" rIns="0" bIns="0" rtlCol="0" anchor="t"/>
          <a:lstStyle/>
          <a:p>
            <a:pPr algn="l" indent="0" marL="0">
              <a:lnSpc>
                <a:spcPts val="1650"/>
              </a:lnSpc>
              <a:buNone/>
            </a:pPr>
            <a:r>
              <a:rPr lang="en-US" sz="1350" dirty="0">
                <a:solidFill>
                  <a:srgbClr val="CAD6DE"/>
                </a:solidFill>
                <a:latin typeface="Unbounded" pitchFamily="34" charset="0"/>
                <a:ea typeface="Unbounded" pitchFamily="34" charset="-122"/>
                <a:cs typeface="Unbounded" pitchFamily="34" charset="-120"/>
              </a:rPr>
              <a:t>Support Informed Analysis</a:t>
            </a:r>
            <a:endParaRPr lang="en-US" sz="1350" dirty="0"/>
          </a:p>
        </p:txBody>
      </p:sp>
      <p:sp>
        <p:nvSpPr>
          <p:cNvPr id="30" name="Text 27"/>
          <p:cNvSpPr/>
          <p:nvPr/>
        </p:nvSpPr>
        <p:spPr>
          <a:xfrm>
            <a:off x="999530" y="7107198"/>
            <a:ext cx="7144941" cy="199311"/>
          </a:xfrm>
          <a:prstGeom prst="rect">
            <a:avLst/>
          </a:prstGeom>
          <a:noFill/>
          <a:ln/>
        </p:spPr>
        <p:txBody>
          <a:bodyPr wrap="none" lIns="0" tIns="0" rIns="0" bIns="0" rtlCol="0" anchor="t"/>
          <a:lstStyle/>
          <a:p>
            <a:pPr algn="l" indent="0" marL="0">
              <a:lnSpc>
                <a:spcPts val="1550"/>
              </a:lnSpc>
              <a:buNone/>
            </a:pPr>
            <a:r>
              <a:rPr lang="en-US" sz="1150" dirty="0">
                <a:solidFill>
                  <a:srgbClr val="CAD6DE"/>
                </a:solidFill>
                <a:latin typeface="Cabin" pitchFamily="34" charset="0"/>
                <a:ea typeface="Cabin" pitchFamily="34" charset="-122"/>
                <a:cs typeface="Cabin" pitchFamily="34" charset="-120"/>
              </a:rPr>
              <a:t>Provide a robust foundation for data-driven media narratives and comprehensive political analyses.</a:t>
            </a:r>
            <a:endParaRPr lang="en-US" sz="11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837724" y="855821"/>
            <a:ext cx="928568" cy="393502"/>
          </a:xfrm>
          <a:prstGeom prst="roundRect">
            <a:avLst>
              <a:gd name="adj" fmla="val 6388"/>
            </a:avLst>
          </a:prstGeom>
          <a:solidFill>
            <a:srgbClr val="054842"/>
          </a:solidFill>
          <a:ln/>
        </p:spPr>
      </p:sp>
      <p:sp>
        <p:nvSpPr>
          <p:cNvPr id="3" name="Text 1"/>
          <p:cNvSpPr/>
          <p:nvPr/>
        </p:nvSpPr>
        <p:spPr>
          <a:xfrm>
            <a:off x="963335" y="918567"/>
            <a:ext cx="677347" cy="268010"/>
          </a:xfrm>
          <a:prstGeom prst="rect">
            <a:avLst/>
          </a:prstGeom>
          <a:noFill/>
          <a:ln/>
        </p:spPr>
        <p:txBody>
          <a:bodyPr wrap="none" lIns="0" tIns="0" rIns="0" bIns="0" rtlCol="0" anchor="t"/>
          <a:lstStyle/>
          <a:p>
            <a:pPr algn="l" indent="0" marL="0">
              <a:lnSpc>
                <a:spcPts val="2100"/>
              </a:lnSpc>
              <a:buNone/>
            </a:pPr>
            <a:r>
              <a:rPr lang="en-US" sz="1300" dirty="0">
                <a:solidFill>
                  <a:srgbClr val="CAD6DE"/>
                </a:solidFill>
                <a:latin typeface="Cabin" pitchFamily="34" charset="0"/>
                <a:ea typeface="Cabin" pitchFamily="34" charset="-122"/>
                <a:cs typeface="Cabin" pitchFamily="34" charset="-120"/>
              </a:rPr>
              <a:t>DATASET</a:t>
            </a:r>
            <a:endParaRPr lang="en-US" sz="1300" dirty="0"/>
          </a:p>
        </p:txBody>
      </p:sp>
      <p:sp>
        <p:nvSpPr>
          <p:cNvPr id="4" name="Text 2"/>
          <p:cNvSpPr/>
          <p:nvPr/>
        </p:nvSpPr>
        <p:spPr>
          <a:xfrm>
            <a:off x="837724" y="1333024"/>
            <a:ext cx="7275314" cy="492681"/>
          </a:xfrm>
          <a:prstGeom prst="rect">
            <a:avLst/>
          </a:prstGeom>
          <a:noFill/>
          <a:ln/>
        </p:spPr>
        <p:txBody>
          <a:bodyPr wrap="none" lIns="0" tIns="0" rIns="0" bIns="0" rtlCol="0" anchor="t"/>
          <a:lstStyle/>
          <a:p>
            <a:pPr algn="l" indent="0" marL="0">
              <a:lnSpc>
                <a:spcPts val="3850"/>
              </a:lnSpc>
              <a:buNone/>
            </a:pPr>
            <a:r>
              <a:rPr lang="en-US" sz="3100" dirty="0">
                <a:solidFill>
                  <a:srgbClr val="FFFFFF"/>
                </a:solidFill>
                <a:latin typeface="Unbounded" pitchFamily="34" charset="0"/>
                <a:ea typeface="Unbounded" pitchFamily="34" charset="-122"/>
                <a:cs typeface="Unbounded" pitchFamily="34" charset="-120"/>
              </a:rPr>
              <a:t>A Deep Dive into Electoral Data</a:t>
            </a:r>
            <a:endParaRPr lang="en-US" sz="3100" dirty="0"/>
          </a:p>
        </p:txBody>
      </p:sp>
      <p:sp>
        <p:nvSpPr>
          <p:cNvPr id="5" name="Text 3"/>
          <p:cNvSpPr/>
          <p:nvPr/>
        </p:nvSpPr>
        <p:spPr>
          <a:xfrm>
            <a:off x="837724" y="2139791"/>
            <a:ext cx="12954952" cy="670084"/>
          </a:xfrm>
          <a:prstGeom prst="rect">
            <a:avLst/>
          </a:prstGeom>
          <a:noFill/>
          <a:ln/>
        </p:spPr>
        <p:txBody>
          <a:bodyPr wrap="square" lIns="0" tIns="0" rIns="0" bIns="0" rtlCol="0" anchor="t"/>
          <a:lstStyle/>
          <a:p>
            <a:pPr algn="l" indent="0" marL="0">
              <a:lnSpc>
                <a:spcPts val="2600"/>
              </a:lnSpc>
              <a:buNone/>
            </a:pPr>
            <a:r>
              <a:rPr lang="en-US" sz="1600" dirty="0">
                <a:solidFill>
                  <a:srgbClr val="CAD6DE"/>
                </a:solidFill>
                <a:latin typeface="Cabin" pitchFamily="34" charset="0"/>
                <a:ea typeface="Cabin" pitchFamily="34" charset="-122"/>
                <a:cs typeface="Cabin" pitchFamily="34" charset="-120"/>
              </a:rPr>
              <a:t>Our analysis draws from a rich dataset encompassing Indian State Assembly election results, providing a granular view of electoral activities. This comprehensive collection forms the backbone of ElectViz's analytical capabilities.</a:t>
            </a:r>
            <a:endParaRPr lang="en-US" sz="1600" dirty="0"/>
          </a:p>
        </p:txBody>
      </p:sp>
      <p:sp>
        <p:nvSpPr>
          <p:cNvPr id="6" name="Text 4"/>
          <p:cNvSpPr/>
          <p:nvPr/>
        </p:nvSpPr>
        <p:spPr>
          <a:xfrm>
            <a:off x="837724" y="3233976"/>
            <a:ext cx="6221968" cy="3016203"/>
          </a:xfrm>
          <a:prstGeom prst="rect">
            <a:avLst/>
          </a:prstGeom>
          <a:noFill/>
          <a:ln/>
        </p:spPr>
        <p:txBody>
          <a:bodyPr wrap="square" lIns="0" tIns="0" rIns="0" bIns="0" rtlCol="0" anchor="t"/>
          <a:lstStyle/>
          <a:p>
            <a:pPr algn="l" marL="342900" indent="-342900">
              <a:lnSpc>
                <a:spcPts val="2600"/>
              </a:lnSpc>
              <a:buSzPct val="100000"/>
              <a:buChar char="•"/>
            </a:pPr>
            <a:r>
              <a:rPr lang="en-US" sz="1600" b="1" dirty="0">
                <a:solidFill>
                  <a:srgbClr val="CAD6DE"/>
                </a:solidFill>
                <a:latin typeface="Cabin" pitchFamily="34" charset="0"/>
                <a:ea typeface="Cabin" pitchFamily="34" charset="-122"/>
                <a:cs typeface="Cabin" pitchFamily="34" charset="-120"/>
              </a:rPr>
              <a:t>Scope:</a:t>
            </a:r>
            <a:pPr algn="l" indent="0" marL="0">
              <a:lnSpc>
                <a:spcPts val="2600"/>
              </a:lnSpc>
              <a:buNone/>
            </a:pPr>
            <a:r>
              <a:rPr lang="en-US" sz="1600" dirty="0">
                <a:solidFill>
                  <a:srgbClr val="CAD6DE"/>
                </a:solidFill>
                <a:latin typeface="Cabin" pitchFamily="34" charset="0"/>
                <a:ea typeface="Cabin" pitchFamily="34" charset="-122"/>
                <a:cs typeface="Cabin" pitchFamily="34" charset="-120"/>
              </a:rPr>
              <a:t> Indian State Assembly election data.</a:t>
            </a:r>
            <a:endParaRPr lang="en-US" sz="1600" dirty="0"/>
          </a:p>
          <a:p>
            <a:pPr algn="l" marL="342900" indent="-342900">
              <a:lnSpc>
                <a:spcPts val="2600"/>
              </a:lnSpc>
              <a:buSzPct val="100000"/>
              <a:buChar char="•"/>
            </a:pPr>
            <a:r>
              <a:rPr lang="en-US" sz="1600" b="1" dirty="0">
                <a:solidFill>
                  <a:srgbClr val="CAD6DE"/>
                </a:solidFill>
                <a:latin typeface="Cabin" pitchFamily="34" charset="0"/>
                <a:ea typeface="Cabin" pitchFamily="34" charset="-122"/>
                <a:cs typeface="Cabin" pitchFamily="34" charset="-120"/>
              </a:rPr>
              <a:t>Volume:</a:t>
            </a:r>
            <a:pPr algn="l" indent="0" marL="0">
              <a:lnSpc>
                <a:spcPts val="2600"/>
              </a:lnSpc>
              <a:buNone/>
            </a:pPr>
            <a:r>
              <a:rPr lang="en-US" sz="1600" dirty="0">
                <a:solidFill>
                  <a:srgbClr val="CAD6DE"/>
                </a:solidFill>
                <a:latin typeface="Cabin" pitchFamily="34" charset="0"/>
                <a:ea typeface="Cabin" pitchFamily="34" charset="-122"/>
                <a:cs typeface="Cabin" pitchFamily="34" charset="-120"/>
              </a:rPr>
              <a:t> Over 6,000 individual records, ensuring a broad analytical base.</a:t>
            </a:r>
            <a:endParaRPr lang="en-US" sz="1600" dirty="0"/>
          </a:p>
          <a:p>
            <a:pPr algn="l" marL="342900" indent="-342900">
              <a:lnSpc>
                <a:spcPts val="2600"/>
              </a:lnSpc>
              <a:buSzPct val="100000"/>
              <a:buChar char="•"/>
            </a:pPr>
            <a:r>
              <a:rPr lang="en-US" sz="1600" b="1" dirty="0">
                <a:solidFill>
                  <a:srgbClr val="CAD6DE"/>
                </a:solidFill>
                <a:latin typeface="Cabin" pitchFamily="34" charset="0"/>
                <a:ea typeface="Cabin" pitchFamily="34" charset="-122"/>
                <a:cs typeface="Cabin" pitchFamily="34" charset="-120"/>
              </a:rPr>
              <a:t>Structure:</a:t>
            </a:r>
            <a:pPr algn="l" indent="0" marL="0">
              <a:lnSpc>
                <a:spcPts val="2600"/>
              </a:lnSpc>
              <a:buNone/>
            </a:pPr>
            <a:r>
              <a:rPr lang="en-US" sz="1600" dirty="0">
                <a:solidFill>
                  <a:srgbClr val="CAD6DE"/>
                </a:solidFill>
                <a:latin typeface="Cabin" pitchFamily="34" charset="0"/>
                <a:ea typeface="Cabin" pitchFamily="34" charset="-122"/>
                <a:cs typeface="Cabin" pitchFamily="34" charset="-120"/>
              </a:rPr>
              <a:t> Each record contains 11 structured columns of critical electoral information.</a:t>
            </a:r>
            <a:endParaRPr lang="en-US" sz="1600" dirty="0"/>
          </a:p>
          <a:p>
            <a:pPr algn="l" marL="342900" indent="-342900">
              <a:lnSpc>
                <a:spcPts val="2600"/>
              </a:lnSpc>
              <a:buSzPct val="100000"/>
              <a:buChar char="•"/>
            </a:pPr>
            <a:r>
              <a:rPr lang="en-US" sz="1600" b="1" dirty="0">
                <a:solidFill>
                  <a:srgbClr val="CAD6DE"/>
                </a:solidFill>
                <a:latin typeface="Cabin" pitchFamily="34" charset="0"/>
                <a:ea typeface="Cabin" pitchFamily="34" charset="-122"/>
                <a:cs typeface="Cabin" pitchFamily="34" charset="-120"/>
              </a:rPr>
              <a:t>Key Variables:</a:t>
            </a:r>
            <a:pPr algn="l" indent="0" marL="0">
              <a:lnSpc>
                <a:spcPts val="2600"/>
              </a:lnSpc>
              <a:buNone/>
            </a:pPr>
            <a:r>
              <a:rPr lang="en-US" sz="1600" dirty="0">
                <a:solidFill>
                  <a:srgbClr val="CAD6DE"/>
                </a:solidFill>
                <a:latin typeface="Cabin" pitchFamily="34" charset="0"/>
                <a:ea typeface="Cabin" pitchFamily="34" charset="-122"/>
                <a:cs typeface="Cabin" pitchFamily="34" charset="-120"/>
              </a:rPr>
              <a:t> Includes data on candidates, political parties, vote counts, victory margins, and relevant demographics.</a:t>
            </a:r>
            <a:endParaRPr lang="en-US" sz="1600" dirty="0"/>
          </a:p>
          <a:p>
            <a:pPr algn="l" marL="342900" indent="-342900">
              <a:lnSpc>
                <a:spcPts val="2600"/>
              </a:lnSpc>
              <a:buSzPct val="100000"/>
              <a:buChar char="•"/>
            </a:pPr>
            <a:r>
              <a:rPr lang="en-US" sz="1600" b="1" dirty="0">
                <a:solidFill>
                  <a:srgbClr val="CAD6DE"/>
                </a:solidFill>
                <a:latin typeface="Cabin" pitchFamily="34" charset="0"/>
                <a:ea typeface="Cabin" pitchFamily="34" charset="-122"/>
                <a:cs typeface="Cabin" pitchFamily="34" charset="-120"/>
              </a:rPr>
              <a:t>Source &amp; Preparation:</a:t>
            </a:r>
            <a:pPr algn="l" indent="0" marL="0">
              <a:lnSpc>
                <a:spcPts val="2600"/>
              </a:lnSpc>
              <a:buNone/>
            </a:pPr>
            <a:r>
              <a:rPr lang="en-US" sz="1600" dirty="0">
                <a:solidFill>
                  <a:srgbClr val="CAD6DE"/>
                </a:solidFill>
                <a:latin typeface="Cabin" pitchFamily="34" charset="0"/>
                <a:ea typeface="Cabin" pitchFamily="34" charset="-122"/>
                <a:cs typeface="Cabin" pitchFamily="34" charset="-120"/>
              </a:rPr>
              <a:t> Data meticulously sourced and thoroughly cleaned using Power Query to ensure accuracy and consistency.</a:t>
            </a:r>
            <a:endParaRPr lang="en-US" sz="1600" dirty="0"/>
          </a:p>
        </p:txBody>
      </p:sp>
      <p:pic>
        <p:nvPicPr>
          <p:cNvPr id="7" name="Image 0" descr="preencoded.png">    </p:cNvPr>
          <p:cNvPicPr>
            <a:picLocks noChangeAspect="1"/>
          </p:cNvPicPr>
          <p:nvPr/>
        </p:nvPicPr>
        <p:blipFill>
          <a:blip r:embed="rId1"/>
          <a:stretch>
            <a:fillRect/>
          </a:stretch>
        </p:blipFill>
        <p:spPr>
          <a:xfrm>
            <a:off x="7578328" y="3281124"/>
            <a:ext cx="6221968" cy="3353276"/>
          </a:xfrm>
          <a:prstGeom prst="rect">
            <a:avLst/>
          </a:prstGeom>
        </p:spPr>
      </p:pic>
      <p:sp>
        <p:nvSpPr>
          <p:cNvPr id="8" name="Text 5"/>
          <p:cNvSpPr/>
          <p:nvPr/>
        </p:nvSpPr>
        <p:spPr>
          <a:xfrm>
            <a:off x="837724" y="6813583"/>
            <a:ext cx="12954952" cy="268010"/>
          </a:xfrm>
          <a:prstGeom prst="rect">
            <a:avLst/>
          </a:prstGeom>
          <a:noFill/>
          <a:ln/>
        </p:spPr>
        <p:txBody>
          <a:bodyPr wrap="none" lIns="0" tIns="0" rIns="0" bIns="0" rtlCol="0" anchor="t"/>
          <a:lstStyle/>
          <a:p>
            <a:pPr algn="l" indent="0" marL="0">
              <a:lnSpc>
                <a:spcPts val="2100"/>
              </a:lnSpc>
              <a:buNone/>
            </a:pPr>
            <a:r>
              <a:rPr lang="en-US" sz="1300" i="1" dirty="0">
                <a:solidFill>
                  <a:srgbClr val="CAD6DE"/>
                </a:solidFill>
                <a:latin typeface="Cabin" pitchFamily="34" charset="0"/>
                <a:ea typeface="Cabin" pitchFamily="34" charset="-122"/>
                <a:cs typeface="Cabin" pitchFamily="34" charset="-120"/>
              </a:rPr>
              <a:t>The dataset provides a robust foundation for understanding the intricate dynamics of Indian state elections.</a:t>
            </a:r>
            <a:endParaRPr lang="en-US" sz="13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831652" y="572572"/>
            <a:ext cx="1251228" cy="314325"/>
          </a:xfrm>
          <a:prstGeom prst="roundRect">
            <a:avLst>
              <a:gd name="adj" fmla="val 6747"/>
            </a:avLst>
          </a:prstGeom>
          <a:solidFill>
            <a:srgbClr val="054842"/>
          </a:solidFill>
          <a:ln/>
        </p:spPr>
      </p:sp>
      <p:sp>
        <p:nvSpPr>
          <p:cNvPr id="3" name="Text 1"/>
          <p:cNvSpPr/>
          <p:nvPr/>
        </p:nvSpPr>
        <p:spPr>
          <a:xfrm>
            <a:off x="937617" y="625554"/>
            <a:ext cx="1039297" cy="208359"/>
          </a:xfrm>
          <a:prstGeom prst="rect">
            <a:avLst/>
          </a:prstGeom>
          <a:noFill/>
          <a:ln/>
        </p:spPr>
        <p:txBody>
          <a:bodyPr wrap="none" lIns="0" tIns="0" rIns="0" bIns="0" rtlCol="0" anchor="t"/>
          <a:lstStyle/>
          <a:p>
            <a:pPr algn="l" indent="0" marL="0">
              <a:lnSpc>
                <a:spcPts val="1600"/>
              </a:lnSpc>
              <a:buNone/>
            </a:pPr>
            <a:r>
              <a:rPr lang="en-US" sz="1100" dirty="0">
                <a:solidFill>
                  <a:srgbClr val="CAD6DE"/>
                </a:solidFill>
                <a:latin typeface="Cabin" pitchFamily="34" charset="0"/>
                <a:ea typeface="Cabin" pitchFamily="34" charset="-122"/>
                <a:cs typeface="Cabin" pitchFamily="34" charset="-120"/>
              </a:rPr>
              <a:t>METHODOLOGY</a:t>
            </a:r>
            <a:endParaRPr lang="en-US" sz="1100" dirty="0"/>
          </a:p>
        </p:txBody>
      </p:sp>
      <p:sp>
        <p:nvSpPr>
          <p:cNvPr id="4" name="Text 2"/>
          <p:cNvSpPr/>
          <p:nvPr/>
        </p:nvSpPr>
        <p:spPr>
          <a:xfrm>
            <a:off x="831652" y="946428"/>
            <a:ext cx="6778228" cy="415766"/>
          </a:xfrm>
          <a:prstGeom prst="rect">
            <a:avLst/>
          </a:prstGeom>
          <a:noFill/>
          <a:ln/>
        </p:spPr>
        <p:txBody>
          <a:bodyPr wrap="none" lIns="0" tIns="0" rIns="0" bIns="0" rtlCol="0" anchor="t"/>
          <a:lstStyle/>
          <a:p>
            <a:pPr algn="l" indent="0" marL="0">
              <a:lnSpc>
                <a:spcPts val="3250"/>
              </a:lnSpc>
              <a:buNone/>
            </a:pPr>
            <a:r>
              <a:rPr lang="en-US" sz="2600" dirty="0">
                <a:solidFill>
                  <a:srgbClr val="FFFFFF"/>
                </a:solidFill>
                <a:latin typeface="Unbounded" pitchFamily="34" charset="0"/>
                <a:ea typeface="Unbounded" pitchFamily="34" charset="-122"/>
                <a:cs typeface="Unbounded" pitchFamily="34" charset="-120"/>
              </a:rPr>
              <a:t>ElectViz: Our End-to-End Workflow</a:t>
            </a:r>
            <a:endParaRPr lang="en-US" sz="2600" dirty="0"/>
          </a:p>
        </p:txBody>
      </p:sp>
      <p:pic>
        <p:nvPicPr>
          <p:cNvPr id="5" name="Image 0" descr="preencoded.png">    </p:cNvPr>
          <p:cNvPicPr>
            <a:picLocks noChangeAspect="1"/>
          </p:cNvPicPr>
          <p:nvPr/>
        </p:nvPicPr>
        <p:blipFill>
          <a:blip r:embed="rId1"/>
          <a:stretch>
            <a:fillRect/>
          </a:stretch>
        </p:blipFill>
        <p:spPr>
          <a:xfrm>
            <a:off x="1804154" y="1585793"/>
            <a:ext cx="11021973" cy="2916436"/>
          </a:xfrm>
          <a:prstGeom prst="rect">
            <a:avLst/>
          </a:prstGeom>
        </p:spPr>
      </p:pic>
      <p:sp>
        <p:nvSpPr>
          <p:cNvPr id="6" name="Text 3"/>
          <p:cNvSpPr/>
          <p:nvPr/>
        </p:nvSpPr>
        <p:spPr>
          <a:xfrm>
            <a:off x="2654424" y="2571897"/>
            <a:ext cx="1666050" cy="561150"/>
          </a:xfrm>
          <a:prstGeom prst="rect">
            <a:avLst/>
          </a:prstGeom>
          <a:noFill/>
          <a:ln/>
        </p:spPr>
        <p:txBody>
          <a:bodyPr wrap="square" lIns="0" tIns="0" rIns="0" bIns="0" rtlCol="0" anchor="t"/>
          <a:lstStyle/>
          <a:p>
            <a:pPr algn="ctr" indent="0" marL="0">
              <a:lnSpc>
                <a:spcPts val="2200"/>
              </a:lnSpc>
              <a:buNone/>
            </a:pPr>
            <a:r>
              <a:rPr lang="en-US" sz="1750" dirty="0">
                <a:solidFill>
                  <a:srgbClr val="FFFFFF"/>
                </a:solidFill>
                <a:latin typeface="Unbounded" pitchFamily="34" charset="0"/>
                <a:ea typeface="Unbounded" pitchFamily="34" charset="-122"/>
                <a:cs typeface="Unbounded" pitchFamily="34" charset="-120"/>
              </a:rPr>
              <a:t>Data Collection</a:t>
            </a:r>
            <a:endParaRPr lang="en-US" sz="1750" dirty="0"/>
          </a:p>
        </p:txBody>
      </p:sp>
      <p:sp>
        <p:nvSpPr>
          <p:cNvPr id="7" name="Text 4"/>
          <p:cNvSpPr/>
          <p:nvPr/>
        </p:nvSpPr>
        <p:spPr>
          <a:xfrm>
            <a:off x="2654424" y="3217900"/>
            <a:ext cx="1666050" cy="439839"/>
          </a:xfrm>
          <a:prstGeom prst="rect">
            <a:avLst/>
          </a:prstGeom>
          <a:noFill/>
          <a:ln/>
        </p:spPr>
        <p:txBody>
          <a:bodyPr wrap="square" lIns="0" tIns="0" rIns="0" bIns="0" rtlCol="0" anchor="t"/>
          <a:lstStyle/>
          <a:p>
            <a:pPr algn="ctr" indent="0" marL="0">
              <a:lnSpc>
                <a:spcPts val="1700"/>
              </a:lnSpc>
              <a:buNone/>
            </a:pPr>
            <a:r>
              <a:rPr lang="en-US" sz="1500" dirty="0">
                <a:solidFill>
                  <a:srgbClr val="CAD6DE"/>
                </a:solidFill>
                <a:latin typeface="Cabin" pitchFamily="34" charset="0"/>
                <a:ea typeface="Cabin" pitchFamily="34" charset="-122"/>
                <a:cs typeface="Cabin" pitchFamily="34" charset="-120"/>
              </a:rPr>
              <a:t>Gather raw data from trusted sources</a:t>
            </a:r>
            <a:endParaRPr lang="en-US" sz="1500" dirty="0"/>
          </a:p>
        </p:txBody>
      </p:sp>
      <p:sp>
        <p:nvSpPr>
          <p:cNvPr id="8" name="Text 5"/>
          <p:cNvSpPr/>
          <p:nvPr/>
        </p:nvSpPr>
        <p:spPr>
          <a:xfrm>
            <a:off x="4563595" y="2210116"/>
            <a:ext cx="1666050" cy="561150"/>
          </a:xfrm>
          <a:prstGeom prst="rect">
            <a:avLst/>
          </a:prstGeom>
          <a:noFill/>
          <a:ln/>
        </p:spPr>
        <p:txBody>
          <a:bodyPr wrap="square" lIns="0" tIns="0" rIns="0" bIns="0" rtlCol="0" anchor="t"/>
          <a:lstStyle/>
          <a:p>
            <a:pPr algn="ctr" indent="0" marL="0">
              <a:lnSpc>
                <a:spcPts val="2200"/>
              </a:lnSpc>
              <a:buNone/>
            </a:pPr>
            <a:r>
              <a:rPr lang="en-US" sz="1750" dirty="0">
                <a:solidFill>
                  <a:srgbClr val="FFFFFF"/>
                </a:solidFill>
                <a:latin typeface="Unbounded" pitchFamily="34" charset="0"/>
                <a:ea typeface="Unbounded" pitchFamily="34" charset="-122"/>
                <a:cs typeface="Unbounded" pitchFamily="34" charset="-120"/>
              </a:rPr>
              <a:t>Data Cleaning</a:t>
            </a:r>
            <a:endParaRPr lang="en-US" sz="1750" dirty="0"/>
          </a:p>
        </p:txBody>
      </p:sp>
      <p:sp>
        <p:nvSpPr>
          <p:cNvPr id="9" name="Text 6"/>
          <p:cNvSpPr/>
          <p:nvPr/>
        </p:nvSpPr>
        <p:spPr>
          <a:xfrm>
            <a:off x="4563595" y="2856119"/>
            <a:ext cx="1666050" cy="659758"/>
          </a:xfrm>
          <a:prstGeom prst="rect">
            <a:avLst/>
          </a:prstGeom>
          <a:noFill/>
          <a:ln/>
        </p:spPr>
        <p:txBody>
          <a:bodyPr wrap="square" lIns="0" tIns="0" rIns="0" bIns="0" rtlCol="0" anchor="t"/>
          <a:lstStyle/>
          <a:p>
            <a:pPr algn="ctr" indent="0" marL="0">
              <a:lnSpc>
                <a:spcPts val="1700"/>
              </a:lnSpc>
              <a:buNone/>
            </a:pPr>
            <a:r>
              <a:rPr lang="en-US" sz="1500" dirty="0">
                <a:solidFill>
                  <a:srgbClr val="CAD6DE"/>
                </a:solidFill>
                <a:latin typeface="Cabin" pitchFamily="34" charset="0"/>
                <a:ea typeface="Cabin" pitchFamily="34" charset="-122"/>
                <a:cs typeface="Cabin" pitchFamily="34" charset="-120"/>
              </a:rPr>
              <a:t>Validate, cleanse, and transform inputs</a:t>
            </a:r>
            <a:endParaRPr lang="en-US" sz="1500" dirty="0"/>
          </a:p>
        </p:txBody>
      </p:sp>
      <p:sp>
        <p:nvSpPr>
          <p:cNvPr id="10" name="Text 7"/>
          <p:cNvSpPr/>
          <p:nvPr/>
        </p:nvSpPr>
        <p:spPr>
          <a:xfrm>
            <a:off x="6472766" y="2571897"/>
            <a:ext cx="1666050" cy="561150"/>
          </a:xfrm>
          <a:prstGeom prst="rect">
            <a:avLst/>
          </a:prstGeom>
          <a:noFill/>
          <a:ln/>
        </p:spPr>
        <p:txBody>
          <a:bodyPr wrap="square" lIns="0" tIns="0" rIns="0" bIns="0" rtlCol="0" anchor="t"/>
          <a:lstStyle/>
          <a:p>
            <a:pPr algn="ctr" indent="0" marL="0">
              <a:lnSpc>
                <a:spcPts val="2200"/>
              </a:lnSpc>
              <a:buNone/>
            </a:pPr>
            <a:r>
              <a:rPr lang="en-US" sz="1750" dirty="0">
                <a:solidFill>
                  <a:srgbClr val="FFFFFF"/>
                </a:solidFill>
                <a:latin typeface="Unbounded" pitchFamily="34" charset="0"/>
                <a:ea typeface="Unbounded" pitchFamily="34" charset="-122"/>
                <a:cs typeface="Unbounded" pitchFamily="34" charset="-120"/>
              </a:rPr>
              <a:t>Data Modeling</a:t>
            </a:r>
            <a:endParaRPr lang="en-US" sz="1750" dirty="0"/>
          </a:p>
        </p:txBody>
      </p:sp>
      <p:sp>
        <p:nvSpPr>
          <p:cNvPr id="11" name="Text 8"/>
          <p:cNvSpPr/>
          <p:nvPr/>
        </p:nvSpPr>
        <p:spPr>
          <a:xfrm>
            <a:off x="6472766" y="3217900"/>
            <a:ext cx="1666050" cy="439839"/>
          </a:xfrm>
          <a:prstGeom prst="rect">
            <a:avLst/>
          </a:prstGeom>
          <a:noFill/>
          <a:ln/>
        </p:spPr>
        <p:txBody>
          <a:bodyPr wrap="square" lIns="0" tIns="0" rIns="0" bIns="0" rtlCol="0" anchor="t"/>
          <a:lstStyle/>
          <a:p>
            <a:pPr algn="ctr" indent="0" marL="0">
              <a:lnSpc>
                <a:spcPts val="1700"/>
              </a:lnSpc>
              <a:buNone/>
            </a:pPr>
            <a:r>
              <a:rPr lang="en-US" sz="1500" dirty="0">
                <a:solidFill>
                  <a:srgbClr val="CAD6DE"/>
                </a:solidFill>
                <a:latin typeface="Cabin" pitchFamily="34" charset="0"/>
                <a:ea typeface="Cabin" pitchFamily="34" charset="-122"/>
                <a:cs typeface="Cabin" pitchFamily="34" charset="-120"/>
              </a:rPr>
              <a:t>Design relationships and semantic model</a:t>
            </a:r>
            <a:endParaRPr lang="en-US" sz="1500" dirty="0"/>
          </a:p>
        </p:txBody>
      </p:sp>
      <p:sp>
        <p:nvSpPr>
          <p:cNvPr id="12" name="Text 9"/>
          <p:cNvSpPr/>
          <p:nvPr/>
        </p:nvSpPr>
        <p:spPr>
          <a:xfrm>
            <a:off x="8381938" y="2430035"/>
            <a:ext cx="1666050" cy="561150"/>
          </a:xfrm>
          <a:prstGeom prst="rect">
            <a:avLst/>
          </a:prstGeom>
          <a:noFill/>
          <a:ln/>
        </p:spPr>
        <p:txBody>
          <a:bodyPr wrap="square" lIns="0" tIns="0" rIns="0" bIns="0" rtlCol="0" anchor="t"/>
          <a:lstStyle/>
          <a:p>
            <a:pPr algn="ctr" indent="0" marL="0">
              <a:lnSpc>
                <a:spcPts val="2200"/>
              </a:lnSpc>
              <a:buNone/>
            </a:pPr>
            <a:r>
              <a:rPr lang="en-US" sz="1750" dirty="0">
                <a:solidFill>
                  <a:srgbClr val="FFFFFF"/>
                </a:solidFill>
                <a:latin typeface="Unbounded" pitchFamily="34" charset="0"/>
                <a:ea typeface="Unbounded" pitchFamily="34" charset="-122"/>
                <a:cs typeface="Unbounded" pitchFamily="34" charset="-120"/>
              </a:rPr>
              <a:t>DAX Measures</a:t>
            </a:r>
            <a:endParaRPr lang="en-US" sz="1750" dirty="0"/>
          </a:p>
        </p:txBody>
      </p:sp>
      <p:sp>
        <p:nvSpPr>
          <p:cNvPr id="13" name="Text 10"/>
          <p:cNvSpPr/>
          <p:nvPr/>
        </p:nvSpPr>
        <p:spPr>
          <a:xfrm>
            <a:off x="8381938" y="3076038"/>
            <a:ext cx="1666050" cy="439839"/>
          </a:xfrm>
          <a:prstGeom prst="rect">
            <a:avLst/>
          </a:prstGeom>
          <a:noFill/>
          <a:ln/>
        </p:spPr>
        <p:txBody>
          <a:bodyPr wrap="square" lIns="0" tIns="0" rIns="0" bIns="0" rtlCol="0" anchor="t"/>
          <a:lstStyle/>
          <a:p>
            <a:pPr algn="ctr" indent="0" marL="0">
              <a:lnSpc>
                <a:spcPts val="1700"/>
              </a:lnSpc>
              <a:buNone/>
            </a:pPr>
            <a:r>
              <a:rPr lang="en-US" sz="1500" dirty="0">
                <a:solidFill>
                  <a:srgbClr val="CAD6DE"/>
                </a:solidFill>
                <a:latin typeface="Cabin" pitchFamily="34" charset="0"/>
                <a:ea typeface="Cabin" pitchFamily="34" charset="-122"/>
                <a:cs typeface="Cabin" pitchFamily="34" charset="-120"/>
              </a:rPr>
              <a:t>Create calculations and business logic</a:t>
            </a:r>
            <a:endParaRPr lang="en-US" sz="1500" dirty="0"/>
          </a:p>
        </p:txBody>
      </p:sp>
      <p:sp>
        <p:nvSpPr>
          <p:cNvPr id="14" name="Text 11"/>
          <p:cNvSpPr/>
          <p:nvPr/>
        </p:nvSpPr>
        <p:spPr>
          <a:xfrm>
            <a:off x="10301715" y="2571897"/>
            <a:ext cx="1666050" cy="561150"/>
          </a:xfrm>
          <a:prstGeom prst="rect">
            <a:avLst/>
          </a:prstGeom>
          <a:noFill/>
          <a:ln/>
        </p:spPr>
        <p:txBody>
          <a:bodyPr wrap="square" lIns="0" tIns="0" rIns="0" bIns="0" rtlCol="0" anchor="t"/>
          <a:lstStyle/>
          <a:p>
            <a:pPr algn="ctr" indent="0" marL="0">
              <a:lnSpc>
                <a:spcPts val="2200"/>
              </a:lnSpc>
              <a:buNone/>
            </a:pPr>
            <a:r>
              <a:rPr lang="en-US" sz="1750" dirty="0">
                <a:solidFill>
                  <a:srgbClr val="FFFFFF"/>
                </a:solidFill>
                <a:latin typeface="Unbounded" pitchFamily="34" charset="0"/>
                <a:ea typeface="Unbounded" pitchFamily="34" charset="-122"/>
                <a:cs typeface="Unbounded" pitchFamily="34" charset="-120"/>
              </a:rPr>
              <a:t>Visualization</a:t>
            </a:r>
            <a:endParaRPr lang="en-US" sz="1750" dirty="0"/>
          </a:p>
        </p:txBody>
      </p:sp>
      <p:sp>
        <p:nvSpPr>
          <p:cNvPr id="15" name="Text 12"/>
          <p:cNvSpPr/>
          <p:nvPr/>
        </p:nvSpPr>
        <p:spPr>
          <a:xfrm>
            <a:off x="10301715" y="3217900"/>
            <a:ext cx="1666050" cy="439839"/>
          </a:xfrm>
          <a:prstGeom prst="rect">
            <a:avLst/>
          </a:prstGeom>
          <a:noFill/>
          <a:ln/>
        </p:spPr>
        <p:txBody>
          <a:bodyPr wrap="square" lIns="0" tIns="0" rIns="0" bIns="0" rtlCol="0" anchor="t"/>
          <a:lstStyle/>
          <a:p>
            <a:pPr algn="ctr" indent="0" marL="0">
              <a:lnSpc>
                <a:spcPts val="1700"/>
              </a:lnSpc>
              <a:buNone/>
            </a:pPr>
            <a:r>
              <a:rPr lang="en-US" sz="1500" dirty="0">
                <a:solidFill>
                  <a:srgbClr val="CAD6DE"/>
                </a:solidFill>
                <a:latin typeface="Cabin" pitchFamily="34" charset="0"/>
                <a:ea typeface="Cabin" pitchFamily="34" charset="-122"/>
                <a:cs typeface="Cabin" pitchFamily="34" charset="-120"/>
              </a:rPr>
              <a:t>Build interactive Power BI reports</a:t>
            </a:r>
            <a:endParaRPr lang="en-US" sz="1500" dirty="0"/>
          </a:p>
        </p:txBody>
      </p:sp>
      <p:sp>
        <p:nvSpPr>
          <p:cNvPr id="16" name="Text 13"/>
          <p:cNvSpPr/>
          <p:nvPr/>
        </p:nvSpPr>
        <p:spPr>
          <a:xfrm>
            <a:off x="831652" y="4669869"/>
            <a:ext cx="12967097" cy="260509"/>
          </a:xfrm>
          <a:prstGeom prst="rect">
            <a:avLst/>
          </a:prstGeom>
          <a:noFill/>
          <a:ln/>
        </p:spPr>
        <p:txBody>
          <a:bodyPr wrap="none" lIns="0" tIns="0" rIns="0" bIns="0" rtlCol="0" anchor="t"/>
          <a:lstStyle/>
          <a:p>
            <a:pPr algn="l" indent="0" marL="0">
              <a:lnSpc>
                <a:spcPts val="2050"/>
              </a:lnSpc>
              <a:buNone/>
            </a:pPr>
            <a:r>
              <a:rPr lang="en-US" sz="1350" dirty="0">
                <a:solidFill>
                  <a:srgbClr val="CAD6DE"/>
                </a:solidFill>
                <a:latin typeface="Cabin" pitchFamily="34" charset="0"/>
                <a:ea typeface="Cabin" pitchFamily="34" charset="-122"/>
                <a:cs typeface="Cabin" pitchFamily="34" charset="-120"/>
              </a:rPr>
              <a:t>Our meticulous approach ensures high-quality insights derived from reliable data, covering every stage from raw data acquisition to interactive visualization.</a:t>
            </a:r>
            <a:endParaRPr lang="en-US" sz="1350" dirty="0"/>
          </a:p>
        </p:txBody>
      </p:sp>
      <p:sp>
        <p:nvSpPr>
          <p:cNvPr id="17" name="Shape 14"/>
          <p:cNvSpPr/>
          <p:nvPr/>
        </p:nvSpPr>
        <p:spPr>
          <a:xfrm>
            <a:off x="808792" y="5075158"/>
            <a:ext cx="45720" cy="1436251"/>
          </a:xfrm>
          <a:prstGeom prst="rect">
            <a:avLst/>
          </a:prstGeom>
          <a:solidFill>
            <a:srgbClr val="0A988B"/>
          </a:solidFill>
          <a:ln/>
        </p:spPr>
      </p:sp>
      <p:sp>
        <p:nvSpPr>
          <p:cNvPr id="18" name="Text 15"/>
          <p:cNvSpPr/>
          <p:nvPr/>
        </p:nvSpPr>
        <p:spPr>
          <a:xfrm>
            <a:off x="1054060" y="5098018"/>
            <a:ext cx="2119908" cy="259794"/>
          </a:xfrm>
          <a:prstGeom prst="rect">
            <a:avLst/>
          </a:prstGeom>
          <a:noFill/>
          <a:ln/>
        </p:spPr>
        <p:txBody>
          <a:bodyPr wrap="none" lIns="0" tIns="0" rIns="0" bIns="0" rtlCol="0" anchor="t"/>
          <a:lstStyle/>
          <a:p>
            <a:pPr algn="l" indent="0" marL="0">
              <a:lnSpc>
                <a:spcPts val="2000"/>
              </a:lnSpc>
              <a:buNone/>
            </a:pPr>
            <a:r>
              <a:rPr lang="en-US" sz="1600" dirty="0">
                <a:solidFill>
                  <a:srgbClr val="CAD6DE"/>
                </a:solidFill>
                <a:latin typeface="Unbounded" pitchFamily="34" charset="0"/>
                <a:ea typeface="Unbounded" pitchFamily="34" charset="-122"/>
                <a:cs typeface="Unbounded" pitchFamily="34" charset="-120"/>
              </a:rPr>
              <a:t>1. Data Collection</a:t>
            </a:r>
            <a:endParaRPr lang="en-US" sz="1600" dirty="0"/>
          </a:p>
        </p:txBody>
      </p:sp>
      <p:sp>
        <p:nvSpPr>
          <p:cNvPr id="19" name="Text 16"/>
          <p:cNvSpPr/>
          <p:nvPr/>
        </p:nvSpPr>
        <p:spPr>
          <a:xfrm>
            <a:off x="1054060" y="5447228"/>
            <a:ext cx="3975735" cy="781526"/>
          </a:xfrm>
          <a:prstGeom prst="rect">
            <a:avLst/>
          </a:prstGeom>
          <a:noFill/>
          <a:ln/>
        </p:spPr>
        <p:txBody>
          <a:bodyPr wrap="square" lIns="0" tIns="0" rIns="0" bIns="0" rtlCol="0" anchor="t"/>
          <a:lstStyle/>
          <a:p>
            <a:pPr algn="l" indent="0" marL="0">
              <a:lnSpc>
                <a:spcPts val="2050"/>
              </a:lnSpc>
              <a:buNone/>
            </a:pPr>
            <a:r>
              <a:rPr lang="en-US" sz="1350" dirty="0">
                <a:solidFill>
                  <a:srgbClr val="CAD6DE"/>
                </a:solidFill>
                <a:latin typeface="Cabin" pitchFamily="34" charset="0"/>
                <a:ea typeface="Cabin" pitchFamily="34" charset="-122"/>
                <a:cs typeface="Cabin" pitchFamily="34" charset="-120"/>
              </a:rPr>
              <a:t>Sourced from reputable platforms like Kaggle and official election commission archives, ensuring comprehensive coverage.</a:t>
            </a:r>
            <a:endParaRPr lang="en-US" sz="1350" dirty="0"/>
          </a:p>
        </p:txBody>
      </p:sp>
      <p:sp>
        <p:nvSpPr>
          <p:cNvPr id="20" name="Shape 17"/>
          <p:cNvSpPr/>
          <p:nvPr/>
        </p:nvSpPr>
        <p:spPr>
          <a:xfrm>
            <a:off x="5193268" y="5075158"/>
            <a:ext cx="45720" cy="1436251"/>
          </a:xfrm>
          <a:prstGeom prst="rect">
            <a:avLst/>
          </a:prstGeom>
          <a:solidFill>
            <a:srgbClr val="0A988B"/>
          </a:solidFill>
          <a:ln/>
        </p:spPr>
      </p:sp>
      <p:sp>
        <p:nvSpPr>
          <p:cNvPr id="21" name="Text 18"/>
          <p:cNvSpPr/>
          <p:nvPr/>
        </p:nvSpPr>
        <p:spPr>
          <a:xfrm>
            <a:off x="5438537" y="5098018"/>
            <a:ext cx="3975735" cy="519589"/>
          </a:xfrm>
          <a:prstGeom prst="rect">
            <a:avLst/>
          </a:prstGeom>
          <a:noFill/>
          <a:ln/>
        </p:spPr>
        <p:txBody>
          <a:bodyPr wrap="square" lIns="0" tIns="0" rIns="0" bIns="0" rtlCol="0" anchor="t"/>
          <a:lstStyle/>
          <a:p>
            <a:pPr algn="l" indent="0" marL="0">
              <a:lnSpc>
                <a:spcPts val="2000"/>
              </a:lnSpc>
              <a:buNone/>
            </a:pPr>
            <a:r>
              <a:rPr lang="en-US" sz="1600" dirty="0">
                <a:solidFill>
                  <a:srgbClr val="CAD6DE"/>
                </a:solidFill>
                <a:latin typeface="Unbounded" pitchFamily="34" charset="0"/>
                <a:ea typeface="Unbounded" pitchFamily="34" charset="-122"/>
                <a:cs typeface="Unbounded" pitchFamily="34" charset="-120"/>
              </a:rPr>
              <a:t>2. Data Cleaning &amp; Transformation</a:t>
            </a:r>
            <a:endParaRPr lang="en-US" sz="1600" dirty="0"/>
          </a:p>
        </p:txBody>
      </p:sp>
      <p:sp>
        <p:nvSpPr>
          <p:cNvPr id="22" name="Text 19"/>
          <p:cNvSpPr/>
          <p:nvPr/>
        </p:nvSpPr>
        <p:spPr>
          <a:xfrm>
            <a:off x="5438537" y="5707023"/>
            <a:ext cx="3975735" cy="781526"/>
          </a:xfrm>
          <a:prstGeom prst="rect">
            <a:avLst/>
          </a:prstGeom>
          <a:noFill/>
          <a:ln/>
        </p:spPr>
        <p:txBody>
          <a:bodyPr wrap="square" lIns="0" tIns="0" rIns="0" bIns="0" rtlCol="0" anchor="t"/>
          <a:lstStyle/>
          <a:p>
            <a:pPr algn="l" indent="0" marL="0">
              <a:lnSpc>
                <a:spcPts val="2050"/>
              </a:lnSpc>
              <a:buNone/>
            </a:pPr>
            <a:r>
              <a:rPr lang="en-US" sz="1350" dirty="0">
                <a:solidFill>
                  <a:srgbClr val="CAD6DE"/>
                </a:solidFill>
                <a:latin typeface="Cabin" pitchFamily="34" charset="0"/>
                <a:ea typeface="Cabin" pitchFamily="34" charset="-122"/>
                <a:cs typeface="Cabin" pitchFamily="34" charset="-120"/>
              </a:rPr>
              <a:t>Utilizing Power Query within Power BI to refine raw data, addressing inconsistencies and preparing it for analysis.</a:t>
            </a:r>
            <a:endParaRPr lang="en-US" sz="1350" dirty="0"/>
          </a:p>
        </p:txBody>
      </p:sp>
      <p:sp>
        <p:nvSpPr>
          <p:cNvPr id="23" name="Shape 20"/>
          <p:cNvSpPr/>
          <p:nvPr/>
        </p:nvSpPr>
        <p:spPr>
          <a:xfrm>
            <a:off x="9577745" y="5075158"/>
            <a:ext cx="45720" cy="1436251"/>
          </a:xfrm>
          <a:prstGeom prst="rect">
            <a:avLst/>
          </a:prstGeom>
          <a:solidFill>
            <a:srgbClr val="0A988B"/>
          </a:solidFill>
          <a:ln/>
        </p:spPr>
      </p:sp>
      <p:sp>
        <p:nvSpPr>
          <p:cNvPr id="24" name="Text 21"/>
          <p:cNvSpPr/>
          <p:nvPr/>
        </p:nvSpPr>
        <p:spPr>
          <a:xfrm>
            <a:off x="9823013" y="5098018"/>
            <a:ext cx="2089071" cy="259794"/>
          </a:xfrm>
          <a:prstGeom prst="rect">
            <a:avLst/>
          </a:prstGeom>
          <a:noFill/>
          <a:ln/>
        </p:spPr>
        <p:txBody>
          <a:bodyPr wrap="none" lIns="0" tIns="0" rIns="0" bIns="0" rtlCol="0" anchor="t"/>
          <a:lstStyle/>
          <a:p>
            <a:pPr algn="l" indent="0" marL="0">
              <a:lnSpc>
                <a:spcPts val="2000"/>
              </a:lnSpc>
              <a:buNone/>
            </a:pPr>
            <a:r>
              <a:rPr lang="en-US" sz="1600" dirty="0">
                <a:solidFill>
                  <a:srgbClr val="CAD6DE"/>
                </a:solidFill>
                <a:latin typeface="Unbounded" pitchFamily="34" charset="0"/>
                <a:ea typeface="Unbounded" pitchFamily="34" charset="-122"/>
                <a:cs typeface="Unbounded" pitchFamily="34" charset="-120"/>
              </a:rPr>
              <a:t>3. Data Modeling</a:t>
            </a:r>
            <a:endParaRPr lang="en-US" sz="1600" dirty="0"/>
          </a:p>
        </p:txBody>
      </p:sp>
      <p:sp>
        <p:nvSpPr>
          <p:cNvPr id="25" name="Text 22"/>
          <p:cNvSpPr/>
          <p:nvPr/>
        </p:nvSpPr>
        <p:spPr>
          <a:xfrm>
            <a:off x="9823013" y="5447228"/>
            <a:ext cx="3975735" cy="781526"/>
          </a:xfrm>
          <a:prstGeom prst="rect">
            <a:avLst/>
          </a:prstGeom>
          <a:noFill/>
          <a:ln/>
        </p:spPr>
        <p:txBody>
          <a:bodyPr wrap="square" lIns="0" tIns="0" rIns="0" bIns="0" rtlCol="0" anchor="t"/>
          <a:lstStyle/>
          <a:p>
            <a:pPr algn="l" indent="0" marL="0">
              <a:lnSpc>
                <a:spcPts val="2050"/>
              </a:lnSpc>
              <a:buNone/>
            </a:pPr>
            <a:r>
              <a:rPr lang="en-US" sz="1350" dirty="0">
                <a:solidFill>
                  <a:srgbClr val="CAD6DE"/>
                </a:solidFill>
                <a:latin typeface="Cabin" pitchFamily="34" charset="0"/>
                <a:ea typeface="Cabin" pitchFamily="34" charset="-122"/>
                <a:cs typeface="Cabin" pitchFamily="34" charset="-120"/>
              </a:rPr>
              <a:t>Implemented a robust Star Schema design to optimize data relationships and enhance query performance.</a:t>
            </a:r>
            <a:endParaRPr lang="en-US" sz="1350" dirty="0"/>
          </a:p>
        </p:txBody>
      </p:sp>
      <p:sp>
        <p:nvSpPr>
          <p:cNvPr id="26" name="Shape 23"/>
          <p:cNvSpPr/>
          <p:nvPr/>
        </p:nvSpPr>
        <p:spPr>
          <a:xfrm>
            <a:off x="808792" y="6763822"/>
            <a:ext cx="45720" cy="915948"/>
          </a:xfrm>
          <a:prstGeom prst="rect">
            <a:avLst/>
          </a:prstGeom>
          <a:solidFill>
            <a:srgbClr val="0A988B"/>
          </a:solidFill>
          <a:ln/>
        </p:spPr>
      </p:sp>
      <p:sp>
        <p:nvSpPr>
          <p:cNvPr id="27" name="Text 24"/>
          <p:cNvSpPr/>
          <p:nvPr/>
        </p:nvSpPr>
        <p:spPr>
          <a:xfrm>
            <a:off x="1054060" y="6786682"/>
            <a:ext cx="3930134" cy="259794"/>
          </a:xfrm>
          <a:prstGeom prst="rect">
            <a:avLst/>
          </a:prstGeom>
          <a:noFill/>
          <a:ln/>
        </p:spPr>
        <p:txBody>
          <a:bodyPr wrap="none" lIns="0" tIns="0" rIns="0" bIns="0" rtlCol="0" anchor="t"/>
          <a:lstStyle/>
          <a:p>
            <a:pPr algn="l" indent="0" marL="0">
              <a:lnSpc>
                <a:spcPts val="2000"/>
              </a:lnSpc>
              <a:buNone/>
            </a:pPr>
            <a:r>
              <a:rPr lang="en-US" sz="1600" dirty="0">
                <a:solidFill>
                  <a:srgbClr val="CAD6DE"/>
                </a:solidFill>
                <a:latin typeface="Unbounded" pitchFamily="34" charset="0"/>
                <a:ea typeface="Unbounded" pitchFamily="34" charset="-122"/>
                <a:cs typeface="Unbounded" pitchFamily="34" charset="-120"/>
              </a:rPr>
              <a:t>4. DAX Measures &amp; Calculations</a:t>
            </a:r>
            <a:endParaRPr lang="en-US" sz="1600" dirty="0"/>
          </a:p>
        </p:txBody>
      </p:sp>
      <p:sp>
        <p:nvSpPr>
          <p:cNvPr id="28" name="Text 25"/>
          <p:cNvSpPr/>
          <p:nvPr/>
        </p:nvSpPr>
        <p:spPr>
          <a:xfrm>
            <a:off x="1054060" y="7135892"/>
            <a:ext cx="6167914" cy="521017"/>
          </a:xfrm>
          <a:prstGeom prst="rect">
            <a:avLst/>
          </a:prstGeom>
          <a:noFill/>
          <a:ln/>
        </p:spPr>
        <p:txBody>
          <a:bodyPr wrap="square" lIns="0" tIns="0" rIns="0" bIns="0" rtlCol="0" anchor="t"/>
          <a:lstStyle/>
          <a:p>
            <a:pPr algn="l" indent="0" marL="0">
              <a:lnSpc>
                <a:spcPts val="2050"/>
              </a:lnSpc>
              <a:buNone/>
            </a:pPr>
            <a:r>
              <a:rPr lang="en-US" sz="1350" dirty="0">
                <a:solidFill>
                  <a:srgbClr val="CAD6DE"/>
                </a:solidFill>
                <a:latin typeface="Cabin" pitchFamily="34" charset="0"/>
                <a:ea typeface="Cabin" pitchFamily="34" charset="-122"/>
                <a:cs typeface="Cabin" pitchFamily="34" charset="-120"/>
              </a:rPr>
              <a:t>Developed sophisticated Data Analysis Expressions (DAX) to create custom metrics and derive deeper insights.</a:t>
            </a:r>
            <a:endParaRPr lang="en-US" sz="1350" dirty="0"/>
          </a:p>
        </p:txBody>
      </p:sp>
      <p:sp>
        <p:nvSpPr>
          <p:cNvPr id="29" name="Shape 26"/>
          <p:cNvSpPr/>
          <p:nvPr/>
        </p:nvSpPr>
        <p:spPr>
          <a:xfrm>
            <a:off x="7385447" y="6763822"/>
            <a:ext cx="45720" cy="915948"/>
          </a:xfrm>
          <a:prstGeom prst="rect">
            <a:avLst/>
          </a:prstGeom>
          <a:solidFill>
            <a:srgbClr val="0A988B"/>
          </a:solidFill>
          <a:ln/>
        </p:spPr>
      </p:sp>
      <p:sp>
        <p:nvSpPr>
          <p:cNvPr id="30" name="Text 27"/>
          <p:cNvSpPr/>
          <p:nvPr/>
        </p:nvSpPr>
        <p:spPr>
          <a:xfrm>
            <a:off x="7630716" y="6786682"/>
            <a:ext cx="3698438" cy="259794"/>
          </a:xfrm>
          <a:prstGeom prst="rect">
            <a:avLst/>
          </a:prstGeom>
          <a:noFill/>
          <a:ln/>
        </p:spPr>
        <p:txBody>
          <a:bodyPr wrap="none" lIns="0" tIns="0" rIns="0" bIns="0" rtlCol="0" anchor="t"/>
          <a:lstStyle/>
          <a:p>
            <a:pPr algn="l" indent="0" marL="0">
              <a:lnSpc>
                <a:spcPts val="2000"/>
              </a:lnSpc>
              <a:buNone/>
            </a:pPr>
            <a:r>
              <a:rPr lang="en-US" sz="1600" dirty="0">
                <a:solidFill>
                  <a:srgbClr val="CAD6DE"/>
                </a:solidFill>
                <a:latin typeface="Unbounded" pitchFamily="34" charset="0"/>
                <a:ea typeface="Unbounded" pitchFamily="34" charset="-122"/>
                <a:cs typeface="Unbounded" pitchFamily="34" charset="-120"/>
              </a:rPr>
              <a:t>5. Visualization using Power BI</a:t>
            </a:r>
            <a:endParaRPr lang="en-US" sz="1600" dirty="0"/>
          </a:p>
        </p:txBody>
      </p:sp>
      <p:sp>
        <p:nvSpPr>
          <p:cNvPr id="31" name="Text 28"/>
          <p:cNvSpPr/>
          <p:nvPr/>
        </p:nvSpPr>
        <p:spPr>
          <a:xfrm>
            <a:off x="7630716" y="7135892"/>
            <a:ext cx="6168033" cy="521017"/>
          </a:xfrm>
          <a:prstGeom prst="rect">
            <a:avLst/>
          </a:prstGeom>
          <a:noFill/>
          <a:ln/>
        </p:spPr>
        <p:txBody>
          <a:bodyPr wrap="square" lIns="0" tIns="0" rIns="0" bIns="0" rtlCol="0" anchor="t"/>
          <a:lstStyle/>
          <a:p>
            <a:pPr algn="l" indent="0" marL="0">
              <a:lnSpc>
                <a:spcPts val="2050"/>
              </a:lnSpc>
              <a:buNone/>
            </a:pPr>
            <a:r>
              <a:rPr lang="en-US" sz="1350" dirty="0">
                <a:solidFill>
                  <a:srgbClr val="CAD6DE"/>
                </a:solidFill>
                <a:latin typeface="Cabin" pitchFamily="34" charset="0"/>
                <a:ea typeface="Cabin" pitchFamily="34" charset="-122"/>
                <a:cs typeface="Cabin" pitchFamily="34" charset="-120"/>
              </a:rPr>
              <a:t>Crafted intuitive and interactive dashboards in Power BI, enabling users to explore and understand the election data visually.</a:t>
            </a:r>
            <a:endParaRPr lang="en-US" sz="13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837724" y="1225153"/>
            <a:ext cx="1348026" cy="393502"/>
          </a:xfrm>
          <a:prstGeom prst="roundRect">
            <a:avLst>
              <a:gd name="adj" fmla="val 6388"/>
            </a:avLst>
          </a:prstGeom>
          <a:solidFill>
            <a:srgbClr val="054842"/>
          </a:solidFill>
          <a:ln/>
        </p:spPr>
      </p:sp>
      <p:sp>
        <p:nvSpPr>
          <p:cNvPr id="3" name="Text 1"/>
          <p:cNvSpPr/>
          <p:nvPr/>
        </p:nvSpPr>
        <p:spPr>
          <a:xfrm>
            <a:off x="963335" y="1287899"/>
            <a:ext cx="1096804" cy="268010"/>
          </a:xfrm>
          <a:prstGeom prst="rect">
            <a:avLst/>
          </a:prstGeom>
          <a:noFill/>
          <a:ln/>
        </p:spPr>
        <p:txBody>
          <a:bodyPr wrap="none" lIns="0" tIns="0" rIns="0" bIns="0" rtlCol="0" anchor="t"/>
          <a:lstStyle/>
          <a:p>
            <a:pPr algn="l" indent="0" marL="0">
              <a:lnSpc>
                <a:spcPts val="2100"/>
              </a:lnSpc>
              <a:buNone/>
            </a:pPr>
            <a:r>
              <a:rPr lang="en-US" sz="1300" dirty="0">
                <a:solidFill>
                  <a:srgbClr val="CAD6DE"/>
                </a:solidFill>
                <a:latin typeface="Cabin" pitchFamily="34" charset="0"/>
                <a:ea typeface="Cabin" pitchFamily="34" charset="-122"/>
                <a:cs typeface="Cabin" pitchFamily="34" charset="-120"/>
              </a:rPr>
              <a:t>DATA QUALITY</a:t>
            </a:r>
            <a:endParaRPr lang="en-US" sz="1300" dirty="0"/>
          </a:p>
        </p:txBody>
      </p:sp>
      <p:sp>
        <p:nvSpPr>
          <p:cNvPr id="4" name="Text 2"/>
          <p:cNvSpPr/>
          <p:nvPr/>
        </p:nvSpPr>
        <p:spPr>
          <a:xfrm>
            <a:off x="837724" y="1702356"/>
            <a:ext cx="12594074" cy="492681"/>
          </a:xfrm>
          <a:prstGeom prst="rect">
            <a:avLst/>
          </a:prstGeom>
          <a:noFill/>
          <a:ln/>
        </p:spPr>
        <p:txBody>
          <a:bodyPr wrap="none" lIns="0" tIns="0" rIns="0" bIns="0" rtlCol="0" anchor="t"/>
          <a:lstStyle/>
          <a:p>
            <a:pPr algn="l" indent="0" marL="0">
              <a:lnSpc>
                <a:spcPts val="3850"/>
              </a:lnSpc>
              <a:buNone/>
            </a:pPr>
            <a:r>
              <a:rPr lang="en-US" sz="3100" dirty="0">
                <a:solidFill>
                  <a:srgbClr val="FFFFFF"/>
                </a:solidFill>
                <a:latin typeface="Unbounded" pitchFamily="34" charset="0"/>
                <a:ea typeface="Unbounded" pitchFamily="34" charset="-122"/>
                <a:cs typeface="Unbounded" pitchFamily="34" charset="-120"/>
              </a:rPr>
              <a:t>Ensuring Accuracy: The Data Transformation Process</a:t>
            </a:r>
            <a:endParaRPr lang="en-US" sz="3100" dirty="0"/>
          </a:p>
        </p:txBody>
      </p:sp>
      <p:sp>
        <p:nvSpPr>
          <p:cNvPr id="5" name="Text 3"/>
          <p:cNvSpPr/>
          <p:nvPr/>
        </p:nvSpPr>
        <p:spPr>
          <a:xfrm>
            <a:off x="837724" y="2509123"/>
            <a:ext cx="12954952" cy="670084"/>
          </a:xfrm>
          <a:prstGeom prst="rect">
            <a:avLst/>
          </a:prstGeom>
          <a:noFill/>
          <a:ln/>
        </p:spPr>
        <p:txBody>
          <a:bodyPr wrap="square" lIns="0" tIns="0" rIns="0" bIns="0" rtlCol="0" anchor="t"/>
          <a:lstStyle/>
          <a:p>
            <a:pPr algn="l" indent="0" marL="0">
              <a:lnSpc>
                <a:spcPts val="2600"/>
              </a:lnSpc>
              <a:buNone/>
            </a:pPr>
            <a:r>
              <a:rPr lang="en-US" sz="1600" dirty="0">
                <a:solidFill>
                  <a:srgbClr val="CAD6DE"/>
                </a:solidFill>
                <a:latin typeface="Cabin" pitchFamily="34" charset="0"/>
                <a:ea typeface="Cabin" pitchFamily="34" charset="-122"/>
                <a:cs typeface="Cabin" pitchFamily="34" charset="-120"/>
              </a:rPr>
              <a:t>The integrity of our analysis hinges on the quality of the underlying data. Our rigorous transformation process ensures that every piece of information is accurate, consistent, and ready for insightful visualization.</a:t>
            </a:r>
            <a:endParaRPr lang="en-US" sz="1600" dirty="0"/>
          </a:p>
        </p:txBody>
      </p:sp>
      <p:sp>
        <p:nvSpPr>
          <p:cNvPr id="6" name="Shape 4"/>
          <p:cNvSpPr/>
          <p:nvPr/>
        </p:nvSpPr>
        <p:spPr>
          <a:xfrm>
            <a:off x="837724" y="3414832"/>
            <a:ext cx="4178618" cy="1857613"/>
          </a:xfrm>
          <a:prstGeom prst="roundRect">
            <a:avLst>
              <a:gd name="adj" fmla="val 1691"/>
            </a:avLst>
          </a:prstGeom>
          <a:solidFill>
            <a:srgbClr val="304755"/>
          </a:solidFill>
          <a:ln/>
        </p:spPr>
      </p:sp>
      <p:sp>
        <p:nvSpPr>
          <p:cNvPr id="7" name="Text 5"/>
          <p:cNvSpPr/>
          <p:nvPr/>
        </p:nvSpPr>
        <p:spPr>
          <a:xfrm>
            <a:off x="1047155" y="3624263"/>
            <a:ext cx="2733675" cy="308015"/>
          </a:xfrm>
          <a:prstGeom prst="rect">
            <a:avLst/>
          </a:prstGeom>
          <a:noFill/>
          <a:ln/>
        </p:spPr>
        <p:txBody>
          <a:bodyPr wrap="none" lIns="0" tIns="0" rIns="0" bIns="0" rtlCol="0" anchor="t"/>
          <a:lstStyle/>
          <a:p>
            <a:pPr algn="l" indent="0" marL="0">
              <a:lnSpc>
                <a:spcPts val="2400"/>
              </a:lnSpc>
              <a:buNone/>
            </a:pPr>
            <a:r>
              <a:rPr lang="en-US" sz="1900" dirty="0">
                <a:solidFill>
                  <a:srgbClr val="CAD6DE"/>
                </a:solidFill>
                <a:latin typeface="Unbounded" pitchFamily="34" charset="0"/>
                <a:ea typeface="Unbounded" pitchFamily="34" charset="-122"/>
                <a:cs typeface="Unbounded" pitchFamily="34" charset="-120"/>
              </a:rPr>
              <a:t>Duplicate Removal</a:t>
            </a:r>
            <a:endParaRPr lang="en-US" sz="1900" dirty="0"/>
          </a:p>
        </p:txBody>
      </p:sp>
      <p:sp>
        <p:nvSpPr>
          <p:cNvPr id="8" name="Text 6"/>
          <p:cNvSpPr/>
          <p:nvPr/>
        </p:nvSpPr>
        <p:spPr>
          <a:xfrm>
            <a:off x="1047155" y="4057888"/>
            <a:ext cx="3759756" cy="1005126"/>
          </a:xfrm>
          <a:prstGeom prst="rect">
            <a:avLst/>
          </a:prstGeom>
          <a:noFill/>
          <a:ln/>
        </p:spPr>
        <p:txBody>
          <a:bodyPr wrap="square" lIns="0" tIns="0" rIns="0" bIns="0" rtlCol="0" anchor="t"/>
          <a:lstStyle/>
          <a:p>
            <a:pPr algn="l" indent="0" marL="0">
              <a:lnSpc>
                <a:spcPts val="2600"/>
              </a:lnSpc>
              <a:buNone/>
            </a:pPr>
            <a:r>
              <a:rPr lang="en-US" sz="1600" dirty="0">
                <a:solidFill>
                  <a:srgbClr val="CAD6DE"/>
                </a:solidFill>
                <a:latin typeface="Cabin" pitchFamily="34" charset="0"/>
                <a:ea typeface="Cabin" pitchFamily="34" charset="-122"/>
                <a:cs typeface="Cabin" pitchFamily="34" charset="-120"/>
              </a:rPr>
              <a:t>Systematic identification and elimination of redundant records to prevent skewed analysis.</a:t>
            </a:r>
            <a:endParaRPr lang="en-US" sz="1600" dirty="0"/>
          </a:p>
        </p:txBody>
      </p:sp>
      <p:sp>
        <p:nvSpPr>
          <p:cNvPr id="9" name="Shape 7"/>
          <p:cNvSpPr/>
          <p:nvPr/>
        </p:nvSpPr>
        <p:spPr>
          <a:xfrm>
            <a:off x="5225772" y="3414832"/>
            <a:ext cx="4178737" cy="1857613"/>
          </a:xfrm>
          <a:prstGeom prst="roundRect">
            <a:avLst>
              <a:gd name="adj" fmla="val 1691"/>
            </a:avLst>
          </a:prstGeom>
          <a:solidFill>
            <a:srgbClr val="304755"/>
          </a:solidFill>
          <a:ln/>
        </p:spPr>
      </p:sp>
      <p:sp>
        <p:nvSpPr>
          <p:cNvPr id="10" name="Text 8"/>
          <p:cNvSpPr/>
          <p:nvPr/>
        </p:nvSpPr>
        <p:spPr>
          <a:xfrm>
            <a:off x="5435203" y="3624263"/>
            <a:ext cx="3367088" cy="308015"/>
          </a:xfrm>
          <a:prstGeom prst="rect">
            <a:avLst/>
          </a:prstGeom>
          <a:noFill/>
          <a:ln/>
        </p:spPr>
        <p:txBody>
          <a:bodyPr wrap="none" lIns="0" tIns="0" rIns="0" bIns="0" rtlCol="0" anchor="t"/>
          <a:lstStyle/>
          <a:p>
            <a:pPr algn="l" indent="0" marL="0">
              <a:lnSpc>
                <a:spcPts val="2400"/>
              </a:lnSpc>
              <a:buNone/>
            </a:pPr>
            <a:r>
              <a:rPr lang="en-US" sz="1900" dirty="0">
                <a:solidFill>
                  <a:srgbClr val="CAD6DE"/>
                </a:solidFill>
                <a:latin typeface="Unbounded" pitchFamily="34" charset="0"/>
                <a:ea typeface="Unbounded" pitchFamily="34" charset="-122"/>
                <a:cs typeface="Unbounded" pitchFamily="34" charset="-120"/>
              </a:rPr>
              <a:t>Missing Value Handling</a:t>
            </a:r>
            <a:endParaRPr lang="en-US" sz="1900" dirty="0"/>
          </a:p>
        </p:txBody>
      </p:sp>
      <p:sp>
        <p:nvSpPr>
          <p:cNvPr id="11" name="Text 9"/>
          <p:cNvSpPr/>
          <p:nvPr/>
        </p:nvSpPr>
        <p:spPr>
          <a:xfrm>
            <a:off x="5435203" y="4057888"/>
            <a:ext cx="3759875" cy="1005126"/>
          </a:xfrm>
          <a:prstGeom prst="rect">
            <a:avLst/>
          </a:prstGeom>
          <a:noFill/>
          <a:ln/>
        </p:spPr>
        <p:txBody>
          <a:bodyPr wrap="square" lIns="0" tIns="0" rIns="0" bIns="0" rtlCol="0" anchor="t"/>
          <a:lstStyle/>
          <a:p>
            <a:pPr algn="l" indent="0" marL="0">
              <a:lnSpc>
                <a:spcPts val="2600"/>
              </a:lnSpc>
              <a:buNone/>
            </a:pPr>
            <a:r>
              <a:rPr lang="en-US" sz="1600" dirty="0">
                <a:solidFill>
                  <a:srgbClr val="CAD6DE"/>
                </a:solidFill>
                <a:latin typeface="Cabin" pitchFamily="34" charset="0"/>
                <a:ea typeface="Cabin" pitchFamily="34" charset="-122"/>
                <a:cs typeface="Cabin" pitchFamily="34" charset="-120"/>
              </a:rPr>
              <a:t>Strategic imputation or removal of incomplete data points to maintain dataset completeness.</a:t>
            </a:r>
            <a:endParaRPr lang="en-US" sz="1600" dirty="0"/>
          </a:p>
        </p:txBody>
      </p:sp>
      <p:sp>
        <p:nvSpPr>
          <p:cNvPr id="12" name="Shape 10"/>
          <p:cNvSpPr/>
          <p:nvPr/>
        </p:nvSpPr>
        <p:spPr>
          <a:xfrm>
            <a:off x="9613940" y="3414832"/>
            <a:ext cx="4178737" cy="1857613"/>
          </a:xfrm>
          <a:prstGeom prst="roundRect">
            <a:avLst>
              <a:gd name="adj" fmla="val 1691"/>
            </a:avLst>
          </a:prstGeom>
          <a:solidFill>
            <a:srgbClr val="304755"/>
          </a:solidFill>
          <a:ln/>
        </p:spPr>
      </p:sp>
      <p:sp>
        <p:nvSpPr>
          <p:cNvPr id="13" name="Text 11"/>
          <p:cNvSpPr/>
          <p:nvPr/>
        </p:nvSpPr>
        <p:spPr>
          <a:xfrm>
            <a:off x="9823371" y="3624263"/>
            <a:ext cx="3213854" cy="308015"/>
          </a:xfrm>
          <a:prstGeom prst="rect">
            <a:avLst/>
          </a:prstGeom>
          <a:noFill/>
          <a:ln/>
        </p:spPr>
        <p:txBody>
          <a:bodyPr wrap="none" lIns="0" tIns="0" rIns="0" bIns="0" rtlCol="0" anchor="t"/>
          <a:lstStyle/>
          <a:p>
            <a:pPr algn="l" indent="0" marL="0">
              <a:lnSpc>
                <a:spcPts val="2400"/>
              </a:lnSpc>
              <a:buNone/>
            </a:pPr>
            <a:r>
              <a:rPr lang="en-US" sz="1900" dirty="0">
                <a:solidFill>
                  <a:srgbClr val="CAD6DE"/>
                </a:solidFill>
                <a:latin typeface="Unbounded" pitchFamily="34" charset="0"/>
                <a:ea typeface="Unbounded" pitchFamily="34" charset="-122"/>
                <a:cs typeface="Unbounded" pitchFamily="34" charset="-120"/>
              </a:rPr>
              <a:t>Standardized Naming</a:t>
            </a:r>
            <a:endParaRPr lang="en-US" sz="1900" dirty="0"/>
          </a:p>
        </p:txBody>
      </p:sp>
      <p:sp>
        <p:nvSpPr>
          <p:cNvPr id="14" name="Text 12"/>
          <p:cNvSpPr/>
          <p:nvPr/>
        </p:nvSpPr>
        <p:spPr>
          <a:xfrm>
            <a:off x="9823371" y="4057888"/>
            <a:ext cx="3759875" cy="670084"/>
          </a:xfrm>
          <a:prstGeom prst="rect">
            <a:avLst/>
          </a:prstGeom>
          <a:noFill/>
          <a:ln/>
        </p:spPr>
        <p:txBody>
          <a:bodyPr wrap="square" lIns="0" tIns="0" rIns="0" bIns="0" rtlCol="0" anchor="t"/>
          <a:lstStyle/>
          <a:p>
            <a:pPr algn="l" indent="0" marL="0">
              <a:lnSpc>
                <a:spcPts val="2600"/>
              </a:lnSpc>
              <a:buNone/>
            </a:pPr>
            <a:r>
              <a:rPr lang="en-US" sz="1600" dirty="0">
                <a:solidFill>
                  <a:srgbClr val="CAD6DE"/>
                </a:solidFill>
                <a:latin typeface="Cabin" pitchFamily="34" charset="0"/>
                <a:ea typeface="Cabin" pitchFamily="34" charset="-122"/>
                <a:cs typeface="Cabin" pitchFamily="34" charset="-120"/>
              </a:rPr>
              <a:t>Consistent formatting of party names and other categorical variables for uniformity.</a:t>
            </a:r>
            <a:endParaRPr lang="en-US" sz="1600" dirty="0"/>
          </a:p>
        </p:txBody>
      </p:sp>
      <p:sp>
        <p:nvSpPr>
          <p:cNvPr id="15" name="Shape 13"/>
          <p:cNvSpPr/>
          <p:nvPr/>
        </p:nvSpPr>
        <p:spPr>
          <a:xfrm>
            <a:off x="837724" y="5481876"/>
            <a:ext cx="6372701" cy="1522571"/>
          </a:xfrm>
          <a:prstGeom prst="roundRect">
            <a:avLst>
              <a:gd name="adj" fmla="val 2064"/>
            </a:avLst>
          </a:prstGeom>
          <a:solidFill>
            <a:srgbClr val="304755"/>
          </a:solidFill>
          <a:ln/>
        </p:spPr>
      </p:sp>
      <p:sp>
        <p:nvSpPr>
          <p:cNvPr id="16" name="Text 14"/>
          <p:cNvSpPr/>
          <p:nvPr/>
        </p:nvSpPr>
        <p:spPr>
          <a:xfrm>
            <a:off x="1047155" y="5691307"/>
            <a:ext cx="2522815" cy="308015"/>
          </a:xfrm>
          <a:prstGeom prst="rect">
            <a:avLst/>
          </a:prstGeom>
          <a:noFill/>
          <a:ln/>
        </p:spPr>
        <p:txBody>
          <a:bodyPr wrap="none" lIns="0" tIns="0" rIns="0" bIns="0" rtlCol="0" anchor="t"/>
          <a:lstStyle/>
          <a:p>
            <a:pPr algn="l" indent="0" marL="0">
              <a:lnSpc>
                <a:spcPts val="2400"/>
              </a:lnSpc>
              <a:buNone/>
            </a:pPr>
            <a:r>
              <a:rPr lang="en-US" sz="1900" dirty="0">
                <a:solidFill>
                  <a:srgbClr val="CAD6DE"/>
                </a:solidFill>
                <a:latin typeface="Unbounded" pitchFamily="34" charset="0"/>
                <a:ea typeface="Unbounded" pitchFamily="34" charset="-122"/>
                <a:cs typeface="Unbounded" pitchFamily="34" charset="-120"/>
              </a:rPr>
              <a:t>Calculated Fields</a:t>
            </a:r>
            <a:endParaRPr lang="en-US" sz="1900" dirty="0"/>
          </a:p>
        </p:txBody>
      </p:sp>
      <p:sp>
        <p:nvSpPr>
          <p:cNvPr id="17" name="Text 15"/>
          <p:cNvSpPr/>
          <p:nvPr/>
        </p:nvSpPr>
        <p:spPr>
          <a:xfrm>
            <a:off x="1047155" y="6124932"/>
            <a:ext cx="5953839" cy="670084"/>
          </a:xfrm>
          <a:prstGeom prst="rect">
            <a:avLst/>
          </a:prstGeom>
          <a:noFill/>
          <a:ln/>
        </p:spPr>
        <p:txBody>
          <a:bodyPr wrap="square" lIns="0" tIns="0" rIns="0" bIns="0" rtlCol="0" anchor="t"/>
          <a:lstStyle/>
          <a:p>
            <a:pPr algn="l" indent="0" marL="0">
              <a:lnSpc>
                <a:spcPts val="2600"/>
              </a:lnSpc>
              <a:buNone/>
            </a:pPr>
            <a:r>
              <a:rPr lang="en-US" sz="1600" dirty="0">
                <a:solidFill>
                  <a:srgbClr val="CAD6DE"/>
                </a:solidFill>
                <a:latin typeface="Cabin" pitchFamily="34" charset="0"/>
                <a:ea typeface="Cabin" pitchFamily="34" charset="-122"/>
                <a:cs typeface="Cabin" pitchFamily="34" charset="-120"/>
              </a:rPr>
              <a:t>Creation of derived metrics like victory margins and candidate age groups to enrich analytical depth.</a:t>
            </a:r>
            <a:endParaRPr lang="en-US" sz="1600" dirty="0"/>
          </a:p>
        </p:txBody>
      </p:sp>
      <p:sp>
        <p:nvSpPr>
          <p:cNvPr id="18" name="Shape 16"/>
          <p:cNvSpPr/>
          <p:nvPr/>
        </p:nvSpPr>
        <p:spPr>
          <a:xfrm>
            <a:off x="7419856" y="5481876"/>
            <a:ext cx="6372820" cy="1522571"/>
          </a:xfrm>
          <a:prstGeom prst="roundRect">
            <a:avLst>
              <a:gd name="adj" fmla="val 2064"/>
            </a:avLst>
          </a:prstGeom>
          <a:solidFill>
            <a:srgbClr val="304755"/>
          </a:solidFill>
          <a:ln/>
        </p:spPr>
      </p:sp>
      <p:sp>
        <p:nvSpPr>
          <p:cNvPr id="19" name="Text 17"/>
          <p:cNvSpPr/>
          <p:nvPr/>
        </p:nvSpPr>
        <p:spPr>
          <a:xfrm>
            <a:off x="7629287" y="5691307"/>
            <a:ext cx="3218736" cy="308015"/>
          </a:xfrm>
          <a:prstGeom prst="rect">
            <a:avLst/>
          </a:prstGeom>
          <a:noFill/>
          <a:ln/>
        </p:spPr>
        <p:txBody>
          <a:bodyPr wrap="none" lIns="0" tIns="0" rIns="0" bIns="0" rtlCol="0" anchor="t"/>
          <a:lstStyle/>
          <a:p>
            <a:pPr algn="l" indent="0" marL="0">
              <a:lnSpc>
                <a:spcPts val="2400"/>
              </a:lnSpc>
              <a:buNone/>
            </a:pPr>
            <a:r>
              <a:rPr lang="en-US" sz="1900" dirty="0">
                <a:solidFill>
                  <a:srgbClr val="CAD6DE"/>
                </a:solidFill>
                <a:latin typeface="Unbounded" pitchFamily="34" charset="0"/>
                <a:ea typeface="Unbounded" pitchFamily="34" charset="-122"/>
                <a:cs typeface="Unbounded" pitchFamily="34" charset="-120"/>
              </a:rPr>
              <a:t>Quality &amp; Consistency</a:t>
            </a:r>
            <a:endParaRPr lang="en-US" sz="1900" dirty="0"/>
          </a:p>
        </p:txBody>
      </p:sp>
      <p:sp>
        <p:nvSpPr>
          <p:cNvPr id="20" name="Text 18"/>
          <p:cNvSpPr/>
          <p:nvPr/>
        </p:nvSpPr>
        <p:spPr>
          <a:xfrm>
            <a:off x="7629287" y="6124932"/>
            <a:ext cx="5953958" cy="670084"/>
          </a:xfrm>
          <a:prstGeom prst="rect">
            <a:avLst/>
          </a:prstGeom>
          <a:noFill/>
          <a:ln/>
        </p:spPr>
        <p:txBody>
          <a:bodyPr wrap="square" lIns="0" tIns="0" rIns="0" bIns="0" rtlCol="0" anchor="t"/>
          <a:lstStyle/>
          <a:p>
            <a:pPr algn="l" indent="0" marL="0">
              <a:lnSpc>
                <a:spcPts val="2600"/>
              </a:lnSpc>
              <a:buNone/>
            </a:pPr>
            <a:r>
              <a:rPr lang="en-US" sz="1600" dirty="0">
                <a:solidFill>
                  <a:srgbClr val="CAD6DE"/>
                </a:solidFill>
                <a:latin typeface="Cabin" pitchFamily="34" charset="0"/>
                <a:ea typeface="Cabin" pitchFamily="34" charset="-122"/>
                <a:cs typeface="Cabin" pitchFamily="34" charset="-120"/>
              </a:rPr>
              <a:t>Continuous validation checks to ensure the highest standards of data quality and consistency throughout the dataset.</a:t>
            </a:r>
            <a:endParaRPr lang="en-US" sz="16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837724" y="849511"/>
            <a:ext cx="1038463" cy="393502"/>
          </a:xfrm>
          <a:prstGeom prst="roundRect">
            <a:avLst>
              <a:gd name="adj" fmla="val 6388"/>
            </a:avLst>
          </a:prstGeom>
          <a:solidFill>
            <a:srgbClr val="054842"/>
          </a:solidFill>
          <a:ln/>
        </p:spPr>
      </p:sp>
      <p:sp>
        <p:nvSpPr>
          <p:cNvPr id="3" name="Text 1"/>
          <p:cNvSpPr/>
          <p:nvPr/>
        </p:nvSpPr>
        <p:spPr>
          <a:xfrm>
            <a:off x="963335" y="912257"/>
            <a:ext cx="787241" cy="268010"/>
          </a:xfrm>
          <a:prstGeom prst="rect">
            <a:avLst/>
          </a:prstGeom>
          <a:noFill/>
          <a:ln/>
        </p:spPr>
        <p:txBody>
          <a:bodyPr wrap="none" lIns="0" tIns="0" rIns="0" bIns="0" rtlCol="0" anchor="t"/>
          <a:lstStyle/>
          <a:p>
            <a:pPr algn="l" indent="0" marL="0">
              <a:lnSpc>
                <a:spcPts val="2100"/>
              </a:lnSpc>
              <a:buNone/>
            </a:pPr>
            <a:r>
              <a:rPr lang="en-US" sz="1300" dirty="0">
                <a:solidFill>
                  <a:srgbClr val="CAD6DE"/>
                </a:solidFill>
                <a:latin typeface="Cabin" pitchFamily="34" charset="0"/>
                <a:ea typeface="Cabin" pitchFamily="34" charset="-122"/>
                <a:cs typeface="Cabin" pitchFamily="34" charset="-120"/>
              </a:rPr>
              <a:t>ROADMAP</a:t>
            </a:r>
            <a:endParaRPr lang="en-US" sz="1300" dirty="0"/>
          </a:p>
        </p:txBody>
      </p:sp>
      <p:sp>
        <p:nvSpPr>
          <p:cNvPr id="4" name="Text 2"/>
          <p:cNvSpPr/>
          <p:nvPr/>
        </p:nvSpPr>
        <p:spPr>
          <a:xfrm>
            <a:off x="837724" y="1326713"/>
            <a:ext cx="8009692" cy="492681"/>
          </a:xfrm>
          <a:prstGeom prst="rect">
            <a:avLst/>
          </a:prstGeom>
          <a:noFill/>
          <a:ln/>
        </p:spPr>
        <p:txBody>
          <a:bodyPr wrap="none" lIns="0" tIns="0" rIns="0" bIns="0" rtlCol="0" anchor="t"/>
          <a:lstStyle/>
          <a:p>
            <a:pPr algn="l" indent="0" marL="0">
              <a:lnSpc>
                <a:spcPts val="3850"/>
              </a:lnSpc>
              <a:buNone/>
            </a:pPr>
            <a:r>
              <a:rPr lang="en-US" sz="3100" dirty="0">
                <a:solidFill>
                  <a:srgbClr val="FFFFFF"/>
                </a:solidFill>
                <a:latin typeface="Unbounded" pitchFamily="34" charset="0"/>
                <a:ea typeface="Unbounded" pitchFamily="34" charset="-122"/>
                <a:cs typeface="Unbounded" pitchFamily="34" charset="-120"/>
              </a:rPr>
              <a:t>Future Enhancements for ElectViz</a:t>
            </a:r>
            <a:endParaRPr lang="en-US" sz="3100" dirty="0"/>
          </a:p>
        </p:txBody>
      </p:sp>
      <p:sp>
        <p:nvSpPr>
          <p:cNvPr id="5" name="Text 3"/>
          <p:cNvSpPr/>
          <p:nvPr/>
        </p:nvSpPr>
        <p:spPr>
          <a:xfrm>
            <a:off x="837724" y="2133481"/>
            <a:ext cx="12954952" cy="670084"/>
          </a:xfrm>
          <a:prstGeom prst="rect">
            <a:avLst/>
          </a:prstGeom>
          <a:noFill/>
          <a:ln/>
        </p:spPr>
        <p:txBody>
          <a:bodyPr wrap="square" lIns="0" tIns="0" rIns="0" bIns="0" rtlCol="0" anchor="t"/>
          <a:lstStyle/>
          <a:p>
            <a:pPr algn="l" indent="0" marL="0">
              <a:lnSpc>
                <a:spcPts val="2600"/>
              </a:lnSpc>
              <a:buNone/>
            </a:pPr>
            <a:r>
              <a:rPr lang="en-US" sz="1600" dirty="0">
                <a:solidFill>
                  <a:srgbClr val="CAD6DE"/>
                </a:solidFill>
                <a:latin typeface="Cabin" pitchFamily="34" charset="0"/>
                <a:ea typeface="Cabin" pitchFamily="34" charset="-122"/>
                <a:cs typeface="Cabin" pitchFamily="34" charset="-120"/>
              </a:rPr>
              <a:t>To further enhance ElectViz's capabilities and provide even deeper insights, we plan to integrate advanced analytical techniques and real-time data processing. These enhancements will ensure the platform remains at the forefront of election data visualization.</a:t>
            </a:r>
            <a:endParaRPr lang="en-US" sz="1600" dirty="0"/>
          </a:p>
        </p:txBody>
      </p:sp>
      <p:sp>
        <p:nvSpPr>
          <p:cNvPr id="6" name="Text 4"/>
          <p:cNvSpPr/>
          <p:nvPr/>
        </p:nvSpPr>
        <p:spPr>
          <a:xfrm>
            <a:off x="837724" y="3039189"/>
            <a:ext cx="209431" cy="261818"/>
          </a:xfrm>
          <a:prstGeom prst="rect">
            <a:avLst/>
          </a:prstGeom>
          <a:noFill/>
          <a:ln/>
        </p:spPr>
        <p:txBody>
          <a:bodyPr wrap="none" lIns="0" tIns="0" rIns="0" bIns="0" rtlCol="0" anchor="t"/>
          <a:lstStyle/>
          <a:p>
            <a:pPr algn="l" indent="0" marL="0">
              <a:lnSpc>
                <a:spcPts val="2600"/>
              </a:lnSpc>
              <a:buNone/>
            </a:pPr>
            <a:r>
              <a:rPr lang="en-US" sz="1600" dirty="0">
                <a:solidFill>
                  <a:srgbClr val="CAD6DE"/>
                </a:solidFill>
                <a:latin typeface="Unbounded Light" pitchFamily="34" charset="0"/>
                <a:ea typeface="Unbounded Light" pitchFamily="34" charset="-122"/>
                <a:cs typeface="Unbounded Light" pitchFamily="34" charset="-120"/>
              </a:rPr>
              <a:t>01</a:t>
            </a:r>
            <a:endParaRPr lang="en-US" sz="1600" dirty="0"/>
          </a:p>
        </p:txBody>
      </p:sp>
      <p:sp>
        <p:nvSpPr>
          <p:cNvPr id="7" name="Shape 5"/>
          <p:cNvSpPr/>
          <p:nvPr/>
        </p:nvSpPr>
        <p:spPr>
          <a:xfrm>
            <a:off x="837724" y="3372207"/>
            <a:ext cx="4178618" cy="22860"/>
          </a:xfrm>
          <a:prstGeom prst="rect">
            <a:avLst/>
          </a:prstGeom>
          <a:solidFill>
            <a:srgbClr val="0A988B"/>
          </a:solidFill>
          <a:ln/>
        </p:spPr>
      </p:sp>
      <p:sp>
        <p:nvSpPr>
          <p:cNvPr id="8" name="Text 6"/>
          <p:cNvSpPr/>
          <p:nvPr/>
        </p:nvSpPr>
        <p:spPr>
          <a:xfrm>
            <a:off x="837724" y="3522583"/>
            <a:ext cx="2886670" cy="308015"/>
          </a:xfrm>
          <a:prstGeom prst="rect">
            <a:avLst/>
          </a:prstGeom>
          <a:noFill/>
          <a:ln/>
        </p:spPr>
        <p:txBody>
          <a:bodyPr wrap="none" lIns="0" tIns="0" rIns="0" bIns="0" rtlCol="0" anchor="t"/>
          <a:lstStyle/>
          <a:p>
            <a:pPr algn="l" indent="0" marL="0">
              <a:lnSpc>
                <a:spcPts val="2400"/>
              </a:lnSpc>
              <a:buNone/>
            </a:pPr>
            <a:r>
              <a:rPr lang="en-US" sz="1900" dirty="0">
                <a:solidFill>
                  <a:srgbClr val="CAD6DE"/>
                </a:solidFill>
                <a:latin typeface="Unbounded" pitchFamily="34" charset="0"/>
                <a:ea typeface="Unbounded" pitchFamily="34" charset="-122"/>
                <a:cs typeface="Unbounded" pitchFamily="34" charset="-120"/>
              </a:rPr>
              <a:t>Predictive Modeling</a:t>
            </a:r>
            <a:endParaRPr lang="en-US" sz="1900" dirty="0"/>
          </a:p>
        </p:txBody>
      </p:sp>
      <p:sp>
        <p:nvSpPr>
          <p:cNvPr id="9" name="Text 7"/>
          <p:cNvSpPr/>
          <p:nvPr/>
        </p:nvSpPr>
        <p:spPr>
          <a:xfrm>
            <a:off x="837724" y="3956209"/>
            <a:ext cx="4178618" cy="1005126"/>
          </a:xfrm>
          <a:prstGeom prst="rect">
            <a:avLst/>
          </a:prstGeom>
          <a:noFill/>
          <a:ln/>
        </p:spPr>
        <p:txBody>
          <a:bodyPr wrap="square" lIns="0" tIns="0" rIns="0" bIns="0" rtlCol="0" anchor="t"/>
          <a:lstStyle/>
          <a:p>
            <a:pPr algn="l" indent="0" marL="0">
              <a:lnSpc>
                <a:spcPts val="2600"/>
              </a:lnSpc>
              <a:buNone/>
            </a:pPr>
            <a:r>
              <a:rPr lang="en-US" sz="1600" dirty="0">
                <a:solidFill>
                  <a:srgbClr val="CAD6DE"/>
                </a:solidFill>
                <a:latin typeface="Cabin" pitchFamily="34" charset="0"/>
                <a:ea typeface="Cabin" pitchFamily="34" charset="-122"/>
                <a:cs typeface="Cabin" pitchFamily="34" charset="-120"/>
              </a:rPr>
              <a:t>Implement advanced statistical models to forecast election outcomes, providing forward-looking insights.</a:t>
            </a:r>
            <a:endParaRPr lang="en-US" sz="1600" dirty="0"/>
          </a:p>
        </p:txBody>
      </p:sp>
      <p:sp>
        <p:nvSpPr>
          <p:cNvPr id="10" name="Text 8"/>
          <p:cNvSpPr/>
          <p:nvPr/>
        </p:nvSpPr>
        <p:spPr>
          <a:xfrm>
            <a:off x="5225772" y="3039189"/>
            <a:ext cx="209431" cy="261818"/>
          </a:xfrm>
          <a:prstGeom prst="rect">
            <a:avLst/>
          </a:prstGeom>
          <a:noFill/>
          <a:ln/>
        </p:spPr>
        <p:txBody>
          <a:bodyPr wrap="none" lIns="0" tIns="0" rIns="0" bIns="0" rtlCol="0" anchor="t"/>
          <a:lstStyle/>
          <a:p>
            <a:pPr algn="l" indent="0" marL="0">
              <a:lnSpc>
                <a:spcPts val="2600"/>
              </a:lnSpc>
              <a:buNone/>
            </a:pPr>
            <a:r>
              <a:rPr lang="en-US" sz="1600" dirty="0">
                <a:solidFill>
                  <a:srgbClr val="CAD6DE"/>
                </a:solidFill>
                <a:latin typeface="Unbounded Light" pitchFamily="34" charset="0"/>
                <a:ea typeface="Unbounded Light" pitchFamily="34" charset="-122"/>
                <a:cs typeface="Unbounded Light" pitchFamily="34" charset="-120"/>
              </a:rPr>
              <a:t>02</a:t>
            </a:r>
            <a:endParaRPr lang="en-US" sz="1600" dirty="0"/>
          </a:p>
        </p:txBody>
      </p:sp>
      <p:sp>
        <p:nvSpPr>
          <p:cNvPr id="11" name="Shape 9"/>
          <p:cNvSpPr/>
          <p:nvPr/>
        </p:nvSpPr>
        <p:spPr>
          <a:xfrm>
            <a:off x="5225772" y="3372207"/>
            <a:ext cx="4178737" cy="22860"/>
          </a:xfrm>
          <a:prstGeom prst="rect">
            <a:avLst/>
          </a:prstGeom>
          <a:solidFill>
            <a:srgbClr val="0A988B"/>
          </a:solidFill>
          <a:ln/>
        </p:spPr>
      </p:sp>
      <p:sp>
        <p:nvSpPr>
          <p:cNvPr id="12" name="Text 10"/>
          <p:cNvSpPr/>
          <p:nvPr/>
        </p:nvSpPr>
        <p:spPr>
          <a:xfrm>
            <a:off x="5225772" y="3522583"/>
            <a:ext cx="4178737" cy="616029"/>
          </a:xfrm>
          <a:prstGeom prst="rect">
            <a:avLst/>
          </a:prstGeom>
          <a:noFill/>
          <a:ln/>
        </p:spPr>
        <p:txBody>
          <a:bodyPr wrap="square" lIns="0" tIns="0" rIns="0" bIns="0" rtlCol="0" anchor="t"/>
          <a:lstStyle/>
          <a:p>
            <a:pPr algn="l" indent="0" marL="0">
              <a:lnSpc>
                <a:spcPts val="2400"/>
              </a:lnSpc>
              <a:buNone/>
            </a:pPr>
            <a:r>
              <a:rPr lang="en-US" sz="1900" dirty="0">
                <a:solidFill>
                  <a:srgbClr val="CAD6DE"/>
                </a:solidFill>
                <a:latin typeface="Unbounded" pitchFamily="34" charset="0"/>
                <a:ea typeface="Unbounded" pitchFamily="34" charset="-122"/>
                <a:cs typeface="Unbounded" pitchFamily="34" charset="-120"/>
              </a:rPr>
              <a:t>Enhanced Demographic Integration</a:t>
            </a:r>
            <a:endParaRPr lang="en-US" sz="1900" dirty="0"/>
          </a:p>
        </p:txBody>
      </p:sp>
      <p:sp>
        <p:nvSpPr>
          <p:cNvPr id="13" name="Text 11"/>
          <p:cNvSpPr/>
          <p:nvPr/>
        </p:nvSpPr>
        <p:spPr>
          <a:xfrm>
            <a:off x="5225772" y="4264223"/>
            <a:ext cx="4178737" cy="1005126"/>
          </a:xfrm>
          <a:prstGeom prst="rect">
            <a:avLst/>
          </a:prstGeom>
          <a:noFill/>
          <a:ln/>
        </p:spPr>
        <p:txBody>
          <a:bodyPr wrap="square" lIns="0" tIns="0" rIns="0" bIns="0" rtlCol="0" anchor="t"/>
          <a:lstStyle/>
          <a:p>
            <a:pPr algn="l" indent="0" marL="0">
              <a:lnSpc>
                <a:spcPts val="2600"/>
              </a:lnSpc>
              <a:buNone/>
            </a:pPr>
            <a:r>
              <a:rPr lang="en-US" sz="1600" dirty="0">
                <a:solidFill>
                  <a:srgbClr val="CAD6DE"/>
                </a:solidFill>
                <a:latin typeface="Cabin" pitchFamily="34" charset="0"/>
                <a:ea typeface="Cabin" pitchFamily="34" charset="-122"/>
                <a:cs typeface="Cabin" pitchFamily="34" charset="-120"/>
              </a:rPr>
              <a:t>Incorporate more detailed demographic data for a granular understanding of voter behavior and segmentation.</a:t>
            </a:r>
            <a:endParaRPr lang="en-US" sz="1600" dirty="0"/>
          </a:p>
        </p:txBody>
      </p:sp>
      <p:sp>
        <p:nvSpPr>
          <p:cNvPr id="14" name="Text 12"/>
          <p:cNvSpPr/>
          <p:nvPr/>
        </p:nvSpPr>
        <p:spPr>
          <a:xfrm>
            <a:off x="9613940" y="3039189"/>
            <a:ext cx="209431" cy="261818"/>
          </a:xfrm>
          <a:prstGeom prst="rect">
            <a:avLst/>
          </a:prstGeom>
          <a:noFill/>
          <a:ln/>
        </p:spPr>
        <p:txBody>
          <a:bodyPr wrap="none" lIns="0" tIns="0" rIns="0" bIns="0" rtlCol="0" anchor="t"/>
          <a:lstStyle/>
          <a:p>
            <a:pPr algn="l" indent="0" marL="0">
              <a:lnSpc>
                <a:spcPts val="2600"/>
              </a:lnSpc>
              <a:buNone/>
            </a:pPr>
            <a:r>
              <a:rPr lang="en-US" sz="1600" dirty="0">
                <a:solidFill>
                  <a:srgbClr val="CAD6DE"/>
                </a:solidFill>
                <a:latin typeface="Unbounded Light" pitchFamily="34" charset="0"/>
                <a:ea typeface="Unbounded Light" pitchFamily="34" charset="-122"/>
                <a:cs typeface="Unbounded Light" pitchFamily="34" charset="-120"/>
              </a:rPr>
              <a:t>03</a:t>
            </a:r>
            <a:endParaRPr lang="en-US" sz="1600" dirty="0"/>
          </a:p>
        </p:txBody>
      </p:sp>
      <p:sp>
        <p:nvSpPr>
          <p:cNvPr id="15" name="Shape 13"/>
          <p:cNvSpPr/>
          <p:nvPr/>
        </p:nvSpPr>
        <p:spPr>
          <a:xfrm>
            <a:off x="9613940" y="3372207"/>
            <a:ext cx="4178737" cy="22860"/>
          </a:xfrm>
          <a:prstGeom prst="rect">
            <a:avLst/>
          </a:prstGeom>
          <a:solidFill>
            <a:srgbClr val="0A988B"/>
          </a:solidFill>
          <a:ln/>
        </p:spPr>
      </p:sp>
      <p:sp>
        <p:nvSpPr>
          <p:cNvPr id="16" name="Text 14"/>
          <p:cNvSpPr/>
          <p:nvPr/>
        </p:nvSpPr>
        <p:spPr>
          <a:xfrm>
            <a:off x="9613940" y="3522583"/>
            <a:ext cx="3542705" cy="308015"/>
          </a:xfrm>
          <a:prstGeom prst="rect">
            <a:avLst/>
          </a:prstGeom>
          <a:noFill/>
          <a:ln/>
        </p:spPr>
        <p:txBody>
          <a:bodyPr wrap="none" lIns="0" tIns="0" rIns="0" bIns="0" rtlCol="0" anchor="t"/>
          <a:lstStyle/>
          <a:p>
            <a:pPr algn="l" indent="0" marL="0">
              <a:lnSpc>
                <a:spcPts val="2400"/>
              </a:lnSpc>
              <a:buNone/>
            </a:pPr>
            <a:r>
              <a:rPr lang="en-US" sz="1900" dirty="0">
                <a:solidFill>
                  <a:srgbClr val="CAD6DE"/>
                </a:solidFill>
                <a:latin typeface="Unbounded" pitchFamily="34" charset="0"/>
                <a:ea typeface="Unbounded" pitchFamily="34" charset="-122"/>
                <a:cs typeface="Unbounded" pitchFamily="34" charset="-120"/>
              </a:rPr>
              <a:t>Real-Time Data Updates</a:t>
            </a:r>
            <a:endParaRPr lang="en-US" sz="1900" dirty="0"/>
          </a:p>
        </p:txBody>
      </p:sp>
      <p:sp>
        <p:nvSpPr>
          <p:cNvPr id="17" name="Text 15"/>
          <p:cNvSpPr/>
          <p:nvPr/>
        </p:nvSpPr>
        <p:spPr>
          <a:xfrm>
            <a:off x="9613940" y="3956209"/>
            <a:ext cx="4178737" cy="1005126"/>
          </a:xfrm>
          <a:prstGeom prst="rect">
            <a:avLst/>
          </a:prstGeom>
          <a:noFill/>
          <a:ln/>
        </p:spPr>
        <p:txBody>
          <a:bodyPr wrap="square" lIns="0" tIns="0" rIns="0" bIns="0" rtlCol="0" anchor="t"/>
          <a:lstStyle/>
          <a:p>
            <a:pPr algn="l" indent="0" marL="0">
              <a:lnSpc>
                <a:spcPts val="2600"/>
              </a:lnSpc>
              <a:buNone/>
            </a:pPr>
            <a:r>
              <a:rPr lang="en-US" sz="1600" dirty="0">
                <a:solidFill>
                  <a:srgbClr val="CAD6DE"/>
                </a:solidFill>
                <a:latin typeface="Cabin" pitchFamily="34" charset="0"/>
                <a:ea typeface="Cabin" pitchFamily="34" charset="-122"/>
                <a:cs typeface="Cabin" pitchFamily="34" charset="-120"/>
              </a:rPr>
              <a:t>Develop mechanisms for live ingestion and visualization of election data during ongoing processes.</a:t>
            </a:r>
            <a:endParaRPr lang="en-US" sz="1600" dirty="0"/>
          </a:p>
        </p:txBody>
      </p:sp>
      <p:sp>
        <p:nvSpPr>
          <p:cNvPr id="18" name="Text 16"/>
          <p:cNvSpPr/>
          <p:nvPr/>
        </p:nvSpPr>
        <p:spPr>
          <a:xfrm>
            <a:off x="837724" y="5635823"/>
            <a:ext cx="209431" cy="261818"/>
          </a:xfrm>
          <a:prstGeom prst="rect">
            <a:avLst/>
          </a:prstGeom>
          <a:noFill/>
          <a:ln/>
        </p:spPr>
        <p:txBody>
          <a:bodyPr wrap="none" lIns="0" tIns="0" rIns="0" bIns="0" rtlCol="0" anchor="t"/>
          <a:lstStyle/>
          <a:p>
            <a:pPr algn="l" indent="0" marL="0">
              <a:lnSpc>
                <a:spcPts val="2600"/>
              </a:lnSpc>
              <a:buNone/>
            </a:pPr>
            <a:r>
              <a:rPr lang="en-US" sz="1600" dirty="0">
                <a:solidFill>
                  <a:srgbClr val="CAD6DE"/>
                </a:solidFill>
                <a:latin typeface="Unbounded Light" pitchFamily="34" charset="0"/>
                <a:ea typeface="Unbounded Light" pitchFamily="34" charset="-122"/>
                <a:cs typeface="Unbounded Light" pitchFamily="34" charset="-120"/>
              </a:rPr>
              <a:t>04</a:t>
            </a:r>
            <a:endParaRPr lang="en-US" sz="1600" dirty="0"/>
          </a:p>
        </p:txBody>
      </p:sp>
      <p:sp>
        <p:nvSpPr>
          <p:cNvPr id="19" name="Shape 17"/>
          <p:cNvSpPr/>
          <p:nvPr/>
        </p:nvSpPr>
        <p:spPr>
          <a:xfrm>
            <a:off x="837724" y="5968841"/>
            <a:ext cx="6372701" cy="22860"/>
          </a:xfrm>
          <a:prstGeom prst="rect">
            <a:avLst/>
          </a:prstGeom>
          <a:solidFill>
            <a:srgbClr val="0A988B"/>
          </a:solidFill>
          <a:ln/>
        </p:spPr>
      </p:sp>
      <p:sp>
        <p:nvSpPr>
          <p:cNvPr id="20" name="Text 18"/>
          <p:cNvSpPr/>
          <p:nvPr/>
        </p:nvSpPr>
        <p:spPr>
          <a:xfrm>
            <a:off x="837724" y="6119217"/>
            <a:ext cx="4723924" cy="308015"/>
          </a:xfrm>
          <a:prstGeom prst="rect">
            <a:avLst/>
          </a:prstGeom>
          <a:noFill/>
          <a:ln/>
        </p:spPr>
        <p:txBody>
          <a:bodyPr wrap="none" lIns="0" tIns="0" rIns="0" bIns="0" rtlCol="0" anchor="t"/>
          <a:lstStyle/>
          <a:p>
            <a:pPr algn="l" indent="0" marL="0">
              <a:lnSpc>
                <a:spcPts val="2400"/>
              </a:lnSpc>
              <a:buNone/>
            </a:pPr>
            <a:r>
              <a:rPr lang="en-US" sz="1900" dirty="0">
                <a:solidFill>
                  <a:srgbClr val="CAD6DE"/>
                </a:solidFill>
                <a:latin typeface="Unbounded" pitchFamily="34" charset="0"/>
                <a:ea typeface="Unbounded" pitchFamily="34" charset="-122"/>
                <a:cs typeface="Unbounded" pitchFamily="34" charset="-120"/>
              </a:rPr>
              <a:t>Constituency-Level Drill-Through</a:t>
            </a:r>
            <a:endParaRPr lang="en-US" sz="1900" dirty="0"/>
          </a:p>
        </p:txBody>
      </p:sp>
      <p:sp>
        <p:nvSpPr>
          <p:cNvPr id="21" name="Text 19"/>
          <p:cNvSpPr/>
          <p:nvPr/>
        </p:nvSpPr>
        <p:spPr>
          <a:xfrm>
            <a:off x="837724" y="6552843"/>
            <a:ext cx="6372701" cy="670084"/>
          </a:xfrm>
          <a:prstGeom prst="rect">
            <a:avLst/>
          </a:prstGeom>
          <a:noFill/>
          <a:ln/>
        </p:spPr>
        <p:txBody>
          <a:bodyPr wrap="square" lIns="0" tIns="0" rIns="0" bIns="0" rtlCol="0" anchor="t"/>
          <a:lstStyle/>
          <a:p>
            <a:pPr algn="l" indent="0" marL="0">
              <a:lnSpc>
                <a:spcPts val="2600"/>
              </a:lnSpc>
              <a:buNone/>
            </a:pPr>
            <a:r>
              <a:rPr lang="en-US" sz="1600" dirty="0">
                <a:solidFill>
                  <a:srgbClr val="CAD6DE"/>
                </a:solidFill>
                <a:latin typeface="Cabin" pitchFamily="34" charset="0"/>
                <a:ea typeface="Cabin" pitchFamily="34" charset="-122"/>
                <a:cs typeface="Cabin" pitchFamily="34" charset="-120"/>
              </a:rPr>
              <a:t>Enable users to drill down into specific constituency data for highly localized analysis.</a:t>
            </a:r>
            <a:endParaRPr lang="en-US" sz="1600" dirty="0"/>
          </a:p>
        </p:txBody>
      </p:sp>
      <p:sp>
        <p:nvSpPr>
          <p:cNvPr id="22" name="Text 20"/>
          <p:cNvSpPr/>
          <p:nvPr/>
        </p:nvSpPr>
        <p:spPr>
          <a:xfrm>
            <a:off x="7419856" y="5635823"/>
            <a:ext cx="209431" cy="261818"/>
          </a:xfrm>
          <a:prstGeom prst="rect">
            <a:avLst/>
          </a:prstGeom>
          <a:noFill/>
          <a:ln/>
        </p:spPr>
        <p:txBody>
          <a:bodyPr wrap="none" lIns="0" tIns="0" rIns="0" bIns="0" rtlCol="0" anchor="t"/>
          <a:lstStyle/>
          <a:p>
            <a:pPr algn="l" indent="0" marL="0">
              <a:lnSpc>
                <a:spcPts val="2600"/>
              </a:lnSpc>
              <a:buNone/>
            </a:pPr>
            <a:r>
              <a:rPr lang="en-US" sz="1600" dirty="0">
                <a:solidFill>
                  <a:srgbClr val="CAD6DE"/>
                </a:solidFill>
                <a:latin typeface="Unbounded Light" pitchFamily="34" charset="0"/>
                <a:ea typeface="Unbounded Light" pitchFamily="34" charset="-122"/>
                <a:cs typeface="Unbounded Light" pitchFamily="34" charset="-120"/>
              </a:rPr>
              <a:t>05</a:t>
            </a:r>
            <a:endParaRPr lang="en-US" sz="1600" dirty="0"/>
          </a:p>
        </p:txBody>
      </p:sp>
      <p:sp>
        <p:nvSpPr>
          <p:cNvPr id="23" name="Shape 21"/>
          <p:cNvSpPr/>
          <p:nvPr/>
        </p:nvSpPr>
        <p:spPr>
          <a:xfrm>
            <a:off x="7419856" y="5968841"/>
            <a:ext cx="6372820" cy="22860"/>
          </a:xfrm>
          <a:prstGeom prst="rect">
            <a:avLst/>
          </a:prstGeom>
          <a:solidFill>
            <a:srgbClr val="0A988B"/>
          </a:solidFill>
          <a:ln/>
        </p:spPr>
      </p:sp>
      <p:sp>
        <p:nvSpPr>
          <p:cNvPr id="24" name="Text 22"/>
          <p:cNvSpPr/>
          <p:nvPr/>
        </p:nvSpPr>
        <p:spPr>
          <a:xfrm>
            <a:off x="7419856" y="6119217"/>
            <a:ext cx="2829520" cy="308015"/>
          </a:xfrm>
          <a:prstGeom prst="rect">
            <a:avLst/>
          </a:prstGeom>
          <a:noFill/>
          <a:ln/>
        </p:spPr>
        <p:txBody>
          <a:bodyPr wrap="none" lIns="0" tIns="0" rIns="0" bIns="0" rtlCol="0" anchor="t"/>
          <a:lstStyle/>
          <a:p>
            <a:pPr algn="l" indent="0" marL="0">
              <a:lnSpc>
                <a:spcPts val="2400"/>
              </a:lnSpc>
              <a:buNone/>
            </a:pPr>
            <a:r>
              <a:rPr lang="en-US" sz="1900" dirty="0">
                <a:solidFill>
                  <a:srgbClr val="CAD6DE"/>
                </a:solidFill>
                <a:latin typeface="Unbounded" pitchFamily="34" charset="0"/>
                <a:ea typeface="Unbounded" pitchFamily="34" charset="-122"/>
                <a:cs typeface="Unbounded" pitchFamily="34" charset="-120"/>
              </a:rPr>
              <a:t>Sentiment Analysis</a:t>
            </a:r>
            <a:endParaRPr lang="en-US" sz="1900" dirty="0"/>
          </a:p>
        </p:txBody>
      </p:sp>
      <p:sp>
        <p:nvSpPr>
          <p:cNvPr id="25" name="Text 23"/>
          <p:cNvSpPr/>
          <p:nvPr/>
        </p:nvSpPr>
        <p:spPr>
          <a:xfrm>
            <a:off x="7419856" y="6552843"/>
            <a:ext cx="6372820" cy="670084"/>
          </a:xfrm>
          <a:prstGeom prst="rect">
            <a:avLst/>
          </a:prstGeom>
          <a:noFill/>
          <a:ln/>
        </p:spPr>
        <p:txBody>
          <a:bodyPr wrap="square" lIns="0" tIns="0" rIns="0" bIns="0" rtlCol="0" anchor="t"/>
          <a:lstStyle/>
          <a:p>
            <a:pPr algn="l" indent="0" marL="0">
              <a:lnSpc>
                <a:spcPts val="2600"/>
              </a:lnSpc>
              <a:buNone/>
            </a:pPr>
            <a:r>
              <a:rPr lang="en-US" sz="1600" dirty="0">
                <a:solidFill>
                  <a:srgbClr val="CAD6DE"/>
                </a:solidFill>
                <a:latin typeface="Cabin" pitchFamily="34" charset="0"/>
                <a:ea typeface="Cabin" pitchFamily="34" charset="-122"/>
                <a:cs typeface="Cabin" pitchFamily="34" charset="-120"/>
              </a:rPr>
              <a:t>Integrate news and social media sentiment analysis to gauge public opinion and its impact on elections.</a:t>
            </a:r>
            <a:endParaRPr lang="en-US" sz="16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Shape 0"/>
          <p:cNvSpPr/>
          <p:nvPr/>
        </p:nvSpPr>
        <p:spPr>
          <a:xfrm>
            <a:off x="6318766" y="578882"/>
            <a:ext cx="825103" cy="290989"/>
          </a:xfrm>
          <a:prstGeom prst="roundRect">
            <a:avLst>
              <a:gd name="adj" fmla="val 6866"/>
            </a:avLst>
          </a:prstGeom>
          <a:solidFill>
            <a:srgbClr val="054842"/>
          </a:solidFill>
          <a:ln/>
        </p:spPr>
      </p:sp>
      <p:sp>
        <p:nvSpPr>
          <p:cNvPr id="4" name="Text 1"/>
          <p:cNvSpPr/>
          <p:nvPr/>
        </p:nvSpPr>
        <p:spPr>
          <a:xfrm>
            <a:off x="6418540" y="628769"/>
            <a:ext cx="625554" cy="191214"/>
          </a:xfrm>
          <a:prstGeom prst="rect">
            <a:avLst/>
          </a:prstGeom>
          <a:noFill/>
          <a:ln/>
        </p:spPr>
        <p:txBody>
          <a:bodyPr wrap="none" lIns="0" tIns="0" rIns="0" bIns="0" rtlCol="0" anchor="t"/>
          <a:lstStyle/>
          <a:p>
            <a:pPr algn="l" indent="0" marL="0">
              <a:lnSpc>
                <a:spcPts val="1500"/>
              </a:lnSpc>
              <a:buNone/>
            </a:pPr>
            <a:r>
              <a:rPr lang="en-US" sz="1000" dirty="0">
                <a:solidFill>
                  <a:srgbClr val="CAD6DE"/>
                </a:solidFill>
                <a:latin typeface="Cabin" pitchFamily="34" charset="0"/>
                <a:ea typeface="Cabin" pitchFamily="34" charset="-122"/>
                <a:cs typeface="Cabin" pitchFamily="34" charset="-120"/>
              </a:rPr>
              <a:t>SUMMARY</a:t>
            </a:r>
            <a:endParaRPr lang="en-US" sz="1000" dirty="0"/>
          </a:p>
        </p:txBody>
      </p:sp>
      <p:sp>
        <p:nvSpPr>
          <p:cNvPr id="5" name="Text 2"/>
          <p:cNvSpPr/>
          <p:nvPr/>
        </p:nvSpPr>
        <p:spPr>
          <a:xfrm>
            <a:off x="6318766" y="922734"/>
            <a:ext cx="7479268" cy="783431"/>
          </a:xfrm>
          <a:prstGeom prst="rect">
            <a:avLst/>
          </a:prstGeom>
          <a:noFill/>
          <a:ln/>
        </p:spPr>
        <p:txBody>
          <a:bodyPr wrap="square" lIns="0" tIns="0" rIns="0" bIns="0" rtlCol="0" anchor="t"/>
          <a:lstStyle/>
          <a:p>
            <a:pPr algn="l" indent="0" marL="0">
              <a:lnSpc>
                <a:spcPts val="3050"/>
              </a:lnSpc>
              <a:buNone/>
            </a:pPr>
            <a:r>
              <a:rPr lang="en-US" sz="2450" dirty="0">
                <a:solidFill>
                  <a:srgbClr val="FFFFFF"/>
                </a:solidFill>
                <a:latin typeface="Unbounded" pitchFamily="34" charset="0"/>
                <a:ea typeface="Unbounded" pitchFamily="34" charset="-122"/>
                <a:cs typeface="Unbounded" pitchFamily="34" charset="-120"/>
              </a:rPr>
              <a:t>ElectViz: Empowering Electoral Understanding</a:t>
            </a:r>
            <a:endParaRPr lang="en-US" sz="2450" dirty="0"/>
          </a:p>
        </p:txBody>
      </p:sp>
      <p:sp>
        <p:nvSpPr>
          <p:cNvPr id="6" name="Text 3"/>
          <p:cNvSpPr/>
          <p:nvPr/>
        </p:nvSpPr>
        <p:spPr>
          <a:xfrm>
            <a:off x="6318766" y="1904643"/>
            <a:ext cx="7479268" cy="716875"/>
          </a:xfrm>
          <a:prstGeom prst="rect">
            <a:avLst/>
          </a:prstGeom>
          <a:noFill/>
          <a:ln/>
        </p:spPr>
        <p:txBody>
          <a:bodyPr wrap="square" lIns="0" tIns="0" rIns="0" bIns="0" rtlCol="0" anchor="t"/>
          <a:lstStyle/>
          <a:p>
            <a:pPr algn="l" indent="0" marL="0">
              <a:lnSpc>
                <a:spcPts val="1850"/>
              </a:lnSpc>
              <a:buNone/>
            </a:pPr>
            <a:r>
              <a:rPr lang="en-US" sz="1300" dirty="0">
                <a:solidFill>
                  <a:srgbClr val="CAD6DE"/>
                </a:solidFill>
                <a:latin typeface="Cabin" pitchFamily="34" charset="0"/>
                <a:ea typeface="Cabin" pitchFamily="34" charset="-122"/>
                <a:cs typeface="Cabin" pitchFamily="34" charset="-120"/>
              </a:rPr>
              <a:t>ElectViz is more than just a tool; it's a testament to the power of data visualization in transforming complex information into accessible narratives. It serves as an invaluable resource for anyone seeking to understand the intricate patterns and dynamics of Indian elections.</a:t>
            </a:r>
            <a:endParaRPr lang="en-US" sz="1300" dirty="0"/>
          </a:p>
        </p:txBody>
      </p:sp>
      <p:sp>
        <p:nvSpPr>
          <p:cNvPr id="7" name="Shape 4"/>
          <p:cNvSpPr/>
          <p:nvPr/>
        </p:nvSpPr>
        <p:spPr>
          <a:xfrm>
            <a:off x="6318766" y="2770346"/>
            <a:ext cx="7479268" cy="941665"/>
          </a:xfrm>
          <a:prstGeom prst="roundRect">
            <a:avLst>
              <a:gd name="adj" fmla="val 11653"/>
            </a:avLst>
          </a:prstGeom>
          <a:solidFill>
            <a:srgbClr val="112836"/>
          </a:solidFill>
          <a:ln w="22860">
            <a:solidFill>
              <a:srgbClr val="49606E"/>
            </a:solidFill>
            <a:prstDash val="solid"/>
          </a:ln>
        </p:spPr>
      </p:sp>
      <p:sp>
        <p:nvSpPr>
          <p:cNvPr id="8" name="Shape 5"/>
          <p:cNvSpPr/>
          <p:nvPr/>
        </p:nvSpPr>
        <p:spPr>
          <a:xfrm>
            <a:off x="6295906" y="2770346"/>
            <a:ext cx="91440" cy="941665"/>
          </a:xfrm>
          <a:prstGeom prst="roundRect">
            <a:avLst>
              <a:gd name="adj" fmla="val 27311"/>
            </a:avLst>
          </a:prstGeom>
          <a:solidFill>
            <a:srgbClr val="0A988B"/>
          </a:solidFill>
          <a:ln/>
        </p:spPr>
      </p:sp>
      <p:sp>
        <p:nvSpPr>
          <p:cNvPr id="9" name="Text 6"/>
          <p:cNvSpPr/>
          <p:nvPr/>
        </p:nvSpPr>
        <p:spPr>
          <a:xfrm>
            <a:off x="6576655" y="2959656"/>
            <a:ext cx="1958578" cy="244793"/>
          </a:xfrm>
          <a:prstGeom prst="rect">
            <a:avLst/>
          </a:prstGeom>
          <a:noFill/>
          <a:ln/>
        </p:spPr>
        <p:txBody>
          <a:bodyPr wrap="none" lIns="0" tIns="0" rIns="0" bIns="0" rtlCol="0" anchor="t"/>
          <a:lstStyle/>
          <a:p>
            <a:pPr algn="l" indent="0" marL="0">
              <a:lnSpc>
                <a:spcPts val="1900"/>
              </a:lnSpc>
              <a:buNone/>
            </a:pPr>
            <a:r>
              <a:rPr lang="en-US" sz="1500" dirty="0">
                <a:solidFill>
                  <a:srgbClr val="CAD6DE"/>
                </a:solidFill>
                <a:latin typeface="Unbounded" pitchFamily="34" charset="0"/>
                <a:ea typeface="Unbounded" pitchFamily="34" charset="-122"/>
                <a:cs typeface="Unbounded" pitchFamily="34" charset="-120"/>
              </a:rPr>
              <a:t>Data to Insights</a:t>
            </a:r>
            <a:endParaRPr lang="en-US" sz="1500" dirty="0"/>
          </a:p>
        </p:txBody>
      </p:sp>
      <p:sp>
        <p:nvSpPr>
          <p:cNvPr id="10" name="Text 7"/>
          <p:cNvSpPr/>
          <p:nvPr/>
        </p:nvSpPr>
        <p:spPr>
          <a:xfrm>
            <a:off x="6576655" y="3283744"/>
            <a:ext cx="7032069" cy="238958"/>
          </a:xfrm>
          <a:prstGeom prst="rect">
            <a:avLst/>
          </a:prstGeom>
          <a:noFill/>
          <a:ln/>
        </p:spPr>
        <p:txBody>
          <a:bodyPr wrap="none" lIns="0" tIns="0" rIns="0" bIns="0" rtlCol="0" anchor="t"/>
          <a:lstStyle/>
          <a:p>
            <a:pPr algn="l" indent="0" marL="0">
              <a:lnSpc>
                <a:spcPts val="1850"/>
              </a:lnSpc>
              <a:buNone/>
            </a:pPr>
            <a:r>
              <a:rPr lang="en-US" sz="1300" dirty="0">
                <a:solidFill>
                  <a:srgbClr val="CAD6DE"/>
                </a:solidFill>
                <a:latin typeface="Cabin" pitchFamily="34" charset="0"/>
                <a:ea typeface="Cabin" pitchFamily="34" charset="-122"/>
                <a:cs typeface="Cabin" pitchFamily="34" charset="-120"/>
              </a:rPr>
              <a:t>ElectViz excels at converting raw, unwieldy election data into clear, actionable insights.</a:t>
            </a:r>
            <a:endParaRPr lang="en-US" sz="1300" dirty="0"/>
          </a:p>
        </p:txBody>
      </p:sp>
      <p:sp>
        <p:nvSpPr>
          <p:cNvPr id="11" name="Shape 8"/>
          <p:cNvSpPr/>
          <p:nvPr/>
        </p:nvSpPr>
        <p:spPr>
          <a:xfrm>
            <a:off x="6318766" y="3844290"/>
            <a:ext cx="7479268" cy="1180624"/>
          </a:xfrm>
          <a:prstGeom prst="roundRect">
            <a:avLst>
              <a:gd name="adj" fmla="val 9294"/>
            </a:avLst>
          </a:prstGeom>
          <a:solidFill>
            <a:srgbClr val="112836"/>
          </a:solidFill>
          <a:ln w="22860">
            <a:solidFill>
              <a:srgbClr val="49606E"/>
            </a:solidFill>
            <a:prstDash val="solid"/>
          </a:ln>
        </p:spPr>
      </p:sp>
      <p:sp>
        <p:nvSpPr>
          <p:cNvPr id="12" name="Shape 9"/>
          <p:cNvSpPr/>
          <p:nvPr/>
        </p:nvSpPr>
        <p:spPr>
          <a:xfrm>
            <a:off x="6295906" y="3844290"/>
            <a:ext cx="91440" cy="1180624"/>
          </a:xfrm>
          <a:prstGeom prst="roundRect">
            <a:avLst>
              <a:gd name="adj" fmla="val 27311"/>
            </a:avLst>
          </a:prstGeom>
          <a:solidFill>
            <a:srgbClr val="0A988B"/>
          </a:solidFill>
          <a:ln/>
        </p:spPr>
      </p:sp>
      <p:sp>
        <p:nvSpPr>
          <p:cNvPr id="13" name="Text 10"/>
          <p:cNvSpPr/>
          <p:nvPr/>
        </p:nvSpPr>
        <p:spPr>
          <a:xfrm>
            <a:off x="6576655" y="4033599"/>
            <a:ext cx="1958578" cy="244793"/>
          </a:xfrm>
          <a:prstGeom prst="rect">
            <a:avLst/>
          </a:prstGeom>
          <a:noFill/>
          <a:ln/>
        </p:spPr>
        <p:txBody>
          <a:bodyPr wrap="none" lIns="0" tIns="0" rIns="0" bIns="0" rtlCol="0" anchor="t"/>
          <a:lstStyle/>
          <a:p>
            <a:pPr algn="l" indent="0" marL="0">
              <a:lnSpc>
                <a:spcPts val="1900"/>
              </a:lnSpc>
              <a:buNone/>
            </a:pPr>
            <a:r>
              <a:rPr lang="en-US" sz="1500" dirty="0">
                <a:solidFill>
                  <a:srgbClr val="CAD6DE"/>
                </a:solidFill>
                <a:latin typeface="Unbounded" pitchFamily="34" charset="0"/>
                <a:ea typeface="Unbounded" pitchFamily="34" charset="-122"/>
                <a:cs typeface="Unbounded" pitchFamily="34" charset="-120"/>
              </a:rPr>
              <a:t>Broad Utility</a:t>
            </a:r>
            <a:endParaRPr lang="en-US" sz="1500" dirty="0"/>
          </a:p>
        </p:txBody>
      </p:sp>
      <p:sp>
        <p:nvSpPr>
          <p:cNvPr id="14" name="Text 11"/>
          <p:cNvSpPr/>
          <p:nvPr/>
        </p:nvSpPr>
        <p:spPr>
          <a:xfrm>
            <a:off x="6576655" y="4357688"/>
            <a:ext cx="7032069" cy="477917"/>
          </a:xfrm>
          <a:prstGeom prst="rect">
            <a:avLst/>
          </a:prstGeom>
          <a:noFill/>
          <a:ln/>
        </p:spPr>
        <p:txBody>
          <a:bodyPr wrap="square" lIns="0" tIns="0" rIns="0" bIns="0" rtlCol="0" anchor="t"/>
          <a:lstStyle/>
          <a:p>
            <a:pPr algn="l" indent="0" marL="0">
              <a:lnSpc>
                <a:spcPts val="1850"/>
              </a:lnSpc>
              <a:buNone/>
            </a:pPr>
            <a:r>
              <a:rPr lang="en-US" sz="1300" dirty="0">
                <a:solidFill>
                  <a:srgbClr val="CAD6DE"/>
                </a:solidFill>
                <a:latin typeface="Cabin" pitchFamily="34" charset="0"/>
                <a:ea typeface="Cabin" pitchFamily="34" charset="-122"/>
                <a:cs typeface="Cabin" pitchFamily="34" charset="-120"/>
              </a:rPr>
              <a:t>Designed to support a diverse audience, including media professionals, academic researchers, and political analysts.</a:t>
            </a:r>
            <a:endParaRPr lang="en-US" sz="1300" dirty="0"/>
          </a:p>
        </p:txBody>
      </p:sp>
      <p:sp>
        <p:nvSpPr>
          <p:cNvPr id="15" name="Shape 12"/>
          <p:cNvSpPr/>
          <p:nvPr/>
        </p:nvSpPr>
        <p:spPr>
          <a:xfrm>
            <a:off x="6318766" y="5157192"/>
            <a:ext cx="7479268" cy="1180624"/>
          </a:xfrm>
          <a:prstGeom prst="roundRect">
            <a:avLst>
              <a:gd name="adj" fmla="val 9294"/>
            </a:avLst>
          </a:prstGeom>
          <a:solidFill>
            <a:srgbClr val="112836"/>
          </a:solidFill>
          <a:ln w="22860">
            <a:solidFill>
              <a:srgbClr val="49606E"/>
            </a:solidFill>
            <a:prstDash val="solid"/>
          </a:ln>
        </p:spPr>
      </p:sp>
      <p:sp>
        <p:nvSpPr>
          <p:cNvPr id="16" name="Shape 13"/>
          <p:cNvSpPr/>
          <p:nvPr/>
        </p:nvSpPr>
        <p:spPr>
          <a:xfrm>
            <a:off x="6295906" y="5157192"/>
            <a:ext cx="91440" cy="1180624"/>
          </a:xfrm>
          <a:prstGeom prst="roundRect">
            <a:avLst>
              <a:gd name="adj" fmla="val 27311"/>
            </a:avLst>
          </a:prstGeom>
          <a:solidFill>
            <a:srgbClr val="0A988B"/>
          </a:solidFill>
          <a:ln/>
        </p:spPr>
      </p:sp>
      <p:sp>
        <p:nvSpPr>
          <p:cNvPr id="17" name="Text 14"/>
          <p:cNvSpPr/>
          <p:nvPr/>
        </p:nvSpPr>
        <p:spPr>
          <a:xfrm>
            <a:off x="6576655" y="5346502"/>
            <a:ext cx="2578537" cy="244793"/>
          </a:xfrm>
          <a:prstGeom prst="rect">
            <a:avLst/>
          </a:prstGeom>
          <a:noFill/>
          <a:ln/>
        </p:spPr>
        <p:txBody>
          <a:bodyPr wrap="none" lIns="0" tIns="0" rIns="0" bIns="0" rtlCol="0" anchor="t"/>
          <a:lstStyle/>
          <a:p>
            <a:pPr algn="l" indent="0" marL="0">
              <a:lnSpc>
                <a:spcPts val="1900"/>
              </a:lnSpc>
              <a:buNone/>
            </a:pPr>
            <a:r>
              <a:rPr lang="en-US" sz="1500" dirty="0">
                <a:solidFill>
                  <a:srgbClr val="CAD6DE"/>
                </a:solidFill>
                <a:latin typeface="Unbounded" pitchFamily="34" charset="0"/>
                <a:ea typeface="Unbounded" pitchFamily="34" charset="-122"/>
                <a:cs typeface="Unbounded" pitchFamily="34" charset="-120"/>
              </a:rPr>
              <a:t>Power of Visualization</a:t>
            </a:r>
            <a:endParaRPr lang="en-US" sz="1500" dirty="0"/>
          </a:p>
        </p:txBody>
      </p:sp>
      <p:sp>
        <p:nvSpPr>
          <p:cNvPr id="18" name="Text 15"/>
          <p:cNvSpPr/>
          <p:nvPr/>
        </p:nvSpPr>
        <p:spPr>
          <a:xfrm>
            <a:off x="6576655" y="5670590"/>
            <a:ext cx="7032069" cy="477917"/>
          </a:xfrm>
          <a:prstGeom prst="rect">
            <a:avLst/>
          </a:prstGeom>
          <a:noFill/>
          <a:ln/>
        </p:spPr>
        <p:txBody>
          <a:bodyPr wrap="square" lIns="0" tIns="0" rIns="0" bIns="0" rtlCol="0" anchor="t"/>
          <a:lstStyle/>
          <a:p>
            <a:pPr algn="l" indent="0" marL="0">
              <a:lnSpc>
                <a:spcPts val="1850"/>
              </a:lnSpc>
              <a:buNone/>
            </a:pPr>
            <a:r>
              <a:rPr lang="en-US" sz="1300" dirty="0">
                <a:solidFill>
                  <a:srgbClr val="CAD6DE"/>
                </a:solidFill>
                <a:latin typeface="Cabin" pitchFamily="34" charset="0"/>
                <a:ea typeface="Cabin" pitchFamily="34" charset="-122"/>
                <a:cs typeface="Cabin" pitchFamily="34" charset="-120"/>
              </a:rPr>
              <a:t>Showcases the immense potential of data visualization as a powerful storytelling medium in electoral analysis.</a:t>
            </a:r>
            <a:endParaRPr lang="en-US" sz="1300" dirty="0"/>
          </a:p>
        </p:txBody>
      </p:sp>
      <p:sp>
        <p:nvSpPr>
          <p:cNvPr id="19" name="Shape 16"/>
          <p:cNvSpPr/>
          <p:nvPr/>
        </p:nvSpPr>
        <p:spPr>
          <a:xfrm>
            <a:off x="6318766" y="6470094"/>
            <a:ext cx="7479268" cy="1180624"/>
          </a:xfrm>
          <a:prstGeom prst="roundRect">
            <a:avLst>
              <a:gd name="adj" fmla="val 9294"/>
            </a:avLst>
          </a:prstGeom>
          <a:solidFill>
            <a:srgbClr val="112836"/>
          </a:solidFill>
          <a:ln w="22860">
            <a:solidFill>
              <a:srgbClr val="49606E"/>
            </a:solidFill>
            <a:prstDash val="solid"/>
          </a:ln>
        </p:spPr>
      </p:sp>
      <p:sp>
        <p:nvSpPr>
          <p:cNvPr id="20" name="Shape 17"/>
          <p:cNvSpPr/>
          <p:nvPr/>
        </p:nvSpPr>
        <p:spPr>
          <a:xfrm>
            <a:off x="6295906" y="6470094"/>
            <a:ext cx="91440" cy="1180624"/>
          </a:xfrm>
          <a:prstGeom prst="roundRect">
            <a:avLst>
              <a:gd name="adj" fmla="val 27311"/>
            </a:avLst>
          </a:prstGeom>
          <a:solidFill>
            <a:srgbClr val="0A988B"/>
          </a:solidFill>
          <a:ln/>
        </p:spPr>
      </p:sp>
      <p:sp>
        <p:nvSpPr>
          <p:cNvPr id="21" name="Text 18"/>
          <p:cNvSpPr/>
          <p:nvPr/>
        </p:nvSpPr>
        <p:spPr>
          <a:xfrm>
            <a:off x="6576655" y="6659404"/>
            <a:ext cx="1958578" cy="244793"/>
          </a:xfrm>
          <a:prstGeom prst="rect">
            <a:avLst/>
          </a:prstGeom>
          <a:noFill/>
          <a:ln/>
        </p:spPr>
        <p:txBody>
          <a:bodyPr wrap="none" lIns="0" tIns="0" rIns="0" bIns="0" rtlCol="0" anchor="t"/>
          <a:lstStyle/>
          <a:p>
            <a:pPr algn="l" indent="0" marL="0">
              <a:lnSpc>
                <a:spcPts val="1900"/>
              </a:lnSpc>
              <a:buNone/>
            </a:pPr>
            <a:r>
              <a:rPr lang="en-US" sz="1500" dirty="0">
                <a:solidFill>
                  <a:srgbClr val="CAD6DE"/>
                </a:solidFill>
                <a:latin typeface="Unbounded" pitchFamily="34" charset="0"/>
                <a:ea typeface="Unbounded" pitchFamily="34" charset="-122"/>
                <a:cs typeface="Unbounded" pitchFamily="34" charset="-120"/>
              </a:rPr>
              <a:t>Future-Ready</a:t>
            </a:r>
            <a:endParaRPr lang="en-US" sz="1500" dirty="0"/>
          </a:p>
        </p:txBody>
      </p:sp>
      <p:sp>
        <p:nvSpPr>
          <p:cNvPr id="22" name="Text 19"/>
          <p:cNvSpPr/>
          <p:nvPr/>
        </p:nvSpPr>
        <p:spPr>
          <a:xfrm>
            <a:off x="6576655" y="6983492"/>
            <a:ext cx="7032069" cy="477917"/>
          </a:xfrm>
          <a:prstGeom prst="rect">
            <a:avLst/>
          </a:prstGeom>
          <a:noFill/>
          <a:ln/>
        </p:spPr>
        <p:txBody>
          <a:bodyPr wrap="square" lIns="0" tIns="0" rIns="0" bIns="0" rtlCol="0" anchor="t"/>
          <a:lstStyle/>
          <a:p>
            <a:pPr algn="l" indent="0" marL="0">
              <a:lnSpc>
                <a:spcPts val="1850"/>
              </a:lnSpc>
              <a:buNone/>
            </a:pPr>
            <a:r>
              <a:rPr lang="en-US" sz="1300" dirty="0">
                <a:solidFill>
                  <a:srgbClr val="CAD6DE"/>
                </a:solidFill>
                <a:latin typeface="Cabin" pitchFamily="34" charset="0"/>
                <a:ea typeface="Cabin" pitchFamily="34" charset="-122"/>
                <a:cs typeface="Cabin" pitchFamily="34" charset="-120"/>
              </a:rPr>
              <a:t>Built with scalability in mind, ElectViz is designed to adapt and grow with future elections and evolving analytical needs.</a:t>
            </a:r>
            <a:endParaRPr lang="en-US" sz="13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2026-02-07T13:02:45Z</dcterms:created>
  <dcterms:modified xsi:type="dcterms:W3CDTF">2026-02-07T13:02:45Z</dcterms:modified>
</cp:coreProperties>
</file>